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70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.liveinternet.ru/images/attach/c/2/74/605/74605579_avatar_17206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4%D0%B0%D0%BF%D1%82%D0%B0%D1%86%D0%B8%D1%8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orokhova\Desktop\&#1087;&#1077;&#1076;&#1089;&#1086;&#1074;&#1077;&#1090;%20&#1072;&#1076;&#1072;&#1087;&#1090;&#1072;&#1094;&#1080;&#1103;%202023-2024\video-3c38feefca0c53ed0cf48d32d61706ee-V.mp4" TargetMode="External"/><Relationship Id="rId1" Type="http://schemas.microsoft.com/office/2007/relationships/media" Target="file:///C:\Users\Gorokhova\Desktop\&#1087;&#1077;&#1076;&#1089;&#1086;&#1074;&#1077;&#1090;%20&#1072;&#1076;&#1072;&#1087;&#1090;&#1072;&#1094;&#1080;&#1103;%202023-2024\video-3c38feefca0c53ed0cf48d32d61706ee-V.mp4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Адаптация первоклассников и пятиклассников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Педагогический совет</a:t>
            </a:r>
          </a:p>
          <a:p>
            <a:r>
              <a:rPr lang="ru-RU" dirty="0"/>
              <a:t>МБОУ Дзержинская средняя школа №2</a:t>
            </a:r>
          </a:p>
        </p:txBody>
      </p:sp>
      <p:pic>
        <p:nvPicPr>
          <p:cNvPr id="4" name="Picture 5" descr="Картинка 10 из 920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9154"/>
            <a:ext cx="4251323" cy="3196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Проблемы адаптации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/>
              <a:t>1. Разный подход к организации образовательной деятельности.</a:t>
            </a:r>
          </a:p>
          <a:p>
            <a:pPr marL="457200" indent="-457200">
              <a:buNone/>
            </a:pPr>
            <a:endParaRPr lang="ru-RU" dirty="0"/>
          </a:p>
          <a:p>
            <a:pPr marL="457200" indent="-457200">
              <a:buNone/>
            </a:pPr>
            <a:r>
              <a:rPr lang="ru-RU" dirty="0"/>
              <a:t>2. Низкая мотивация школьников.</a:t>
            </a:r>
          </a:p>
          <a:p>
            <a:pPr marL="457200" indent="-457200">
              <a:buNone/>
            </a:pPr>
            <a:endParaRPr lang="ru-RU" dirty="0"/>
          </a:p>
          <a:p>
            <a:pPr marL="457200" indent="-457200">
              <a:buNone/>
            </a:pPr>
            <a:r>
              <a:rPr lang="ru-RU" dirty="0"/>
              <a:t>3. Нет «Ситуации успеха» на уроке.</a:t>
            </a:r>
          </a:p>
          <a:p>
            <a:pPr marL="457200" indent="-457200">
              <a:buNone/>
            </a:pPr>
            <a:endParaRPr lang="ru-RU" dirty="0"/>
          </a:p>
          <a:p>
            <a:pPr marL="457200" indent="-457200">
              <a:buNone/>
            </a:pPr>
            <a:r>
              <a:rPr lang="ru-RU" dirty="0"/>
              <a:t>4. Личность учителя.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11194" t="14428" r="36193" b="21890"/>
          <a:stretch>
            <a:fillRect/>
          </a:stretch>
        </p:blipFill>
        <p:spPr bwMode="auto">
          <a:xfrm>
            <a:off x="4143372" y="4286256"/>
            <a:ext cx="3621014" cy="246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111A2-9F45-41DD-92A7-1A1694AE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адаптации  Смолякова Г.А.</a:t>
            </a:r>
          </a:p>
        </p:txBody>
      </p:sp>
    </p:spTree>
    <p:extLst>
      <p:ext uri="{BB962C8B-B14F-4D97-AF65-F5344CB8AC3E}">
        <p14:creationId xmlns:p14="http://schemas.microsoft.com/office/powerpoint/2010/main" val="352990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163" t="15659" r="35813" b="22325"/>
          <a:stretch>
            <a:fillRect/>
          </a:stretch>
        </p:blipFill>
        <p:spPr bwMode="auto">
          <a:xfrm>
            <a:off x="6000760" y="4857760"/>
            <a:ext cx="271464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низкого уровня адаптации пятиклассников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 Разные требования со стороны учителей-предметников;</a:t>
            </a:r>
          </a:p>
          <a:p>
            <a:r>
              <a:rPr lang="ru-RU" dirty="0"/>
              <a:t>2. Большой поток информации, незнакомые термины, слова;</a:t>
            </a:r>
          </a:p>
          <a:p>
            <a:r>
              <a:rPr lang="ru-RU" dirty="0"/>
              <a:t>3. Чувство одиночества из-за отсутствия первой учительницы, а классному руководителю не удается уделить всем необходимое внимание;</a:t>
            </a:r>
          </a:p>
          <a:p>
            <a:r>
              <a:rPr lang="ru-RU" dirty="0"/>
              <a:t>4. Завышенные ожидания со стороны родителей к успехам своего ребёнка.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59663-8C8A-4CBE-A607-6C697735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   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5FF7A-A929-4816-B7B3-F14DB465F5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1.Сопоставить результаты с  признаками успешной адаптации или дезадаптации, представленных на слайде, чтобы удержать всех детей в  центре внимания и не дать детям почувствовать себя «за бортом большого корабля»;</a:t>
            </a:r>
          </a:p>
          <a:p>
            <a:r>
              <a:rPr lang="ru-RU" dirty="0"/>
              <a:t>2. Обязательно привлекать родителей в школу, но не как инструмент для наказания, а как сотрудников, помощников. Для этого нужно точно изменить формы работы, начиная с форм проведения родительских собраний</a:t>
            </a:r>
          </a:p>
          <a:p>
            <a:r>
              <a:rPr lang="ru-RU" dirty="0"/>
              <a:t>3. И, конечно, обеспечить комфортные, деятельностные условия для организации образовательной деятельности и высокой включенности всех школьников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25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BD3285D-5D88-4BF8-9EAF-8AB6AFF6B47B}"/>
              </a:ext>
            </a:extLst>
          </p:cNvPr>
          <p:cNvGrpSpPr/>
          <p:nvPr/>
        </p:nvGrpSpPr>
        <p:grpSpPr>
          <a:xfrm>
            <a:off x="323528" y="448097"/>
            <a:ext cx="6574506" cy="5334223"/>
            <a:chOff x="323528" y="160065"/>
            <a:chExt cx="6574506" cy="533422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BB8F8746-579F-4535-9FA6-788F97E3F725}"/>
                </a:ext>
              </a:extLst>
            </p:cNvPr>
            <p:cNvSpPr/>
            <p:nvPr/>
          </p:nvSpPr>
          <p:spPr>
            <a:xfrm>
              <a:off x="323528" y="160065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А</a:t>
              </a:r>
              <a:r>
                <a:rPr lang="ru-RU" sz="2800" b="1" dirty="0">
                  <a:solidFill>
                    <a:schemeClr val="tx1"/>
                  </a:solidFill>
                </a:rPr>
                <a:t>- аналитиком</a:t>
              </a: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24004A5-B485-4BD8-A7A5-0C378FBC47CD}"/>
                </a:ext>
              </a:extLst>
            </p:cNvPr>
            <p:cNvSpPr/>
            <p:nvPr/>
          </p:nvSpPr>
          <p:spPr>
            <a:xfrm>
              <a:off x="323528" y="776176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Д</a:t>
              </a:r>
              <a:r>
                <a:rPr lang="ru-RU" sz="2400" b="1" dirty="0">
                  <a:solidFill>
                    <a:schemeClr val="tx1"/>
                  </a:solidFill>
                </a:rPr>
                <a:t>-деятельностным, добросовестным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D9A37CA7-C799-4D36-A2D6-87B26D0035F9}"/>
                </a:ext>
              </a:extLst>
            </p:cNvPr>
            <p:cNvSpPr/>
            <p:nvPr/>
          </p:nvSpPr>
          <p:spPr>
            <a:xfrm>
              <a:off x="337840" y="1363712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А</a:t>
              </a:r>
              <a:r>
                <a:rPr lang="ru-RU" sz="2800" b="1" dirty="0">
                  <a:solidFill>
                    <a:schemeClr val="tx1"/>
                  </a:solidFill>
                </a:rPr>
                <a:t>- активным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5EF32FD-9D84-4B97-8DB1-58020937E25D}"/>
                </a:ext>
              </a:extLst>
            </p:cNvPr>
            <p:cNvSpPr/>
            <p:nvPr/>
          </p:nvSpPr>
          <p:spPr>
            <a:xfrm>
              <a:off x="337840" y="1955291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П</a:t>
              </a:r>
              <a:r>
                <a:rPr lang="ru-RU" sz="2800" b="1" dirty="0">
                  <a:solidFill>
                    <a:schemeClr val="tx1"/>
                  </a:solidFill>
                </a:rPr>
                <a:t>- понимающим и помогающим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62DDED7-665E-4E0C-8F71-760D787121E1}"/>
                </a:ext>
              </a:extLst>
            </p:cNvPr>
            <p:cNvSpPr/>
            <p:nvPr/>
          </p:nvSpPr>
          <p:spPr>
            <a:xfrm>
              <a:off x="323528" y="2562100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Т</a:t>
              </a:r>
              <a:r>
                <a:rPr lang="ru-RU" sz="2800" b="1" dirty="0">
                  <a:solidFill>
                    <a:schemeClr val="tx1"/>
                  </a:solidFill>
                </a:rPr>
                <a:t>- </a:t>
              </a:r>
              <a:r>
                <a:rPr lang="ru-RU" sz="2000" b="1" dirty="0">
                  <a:solidFill>
                    <a:schemeClr val="tx1"/>
                  </a:solidFill>
                </a:rPr>
                <a:t>творческим, терпимым и трудолюбивым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9ED0C3E-3134-4B54-AEEE-892A3D71FAAB}"/>
                </a:ext>
              </a:extLst>
            </p:cNvPr>
            <p:cNvSpPr/>
            <p:nvPr/>
          </p:nvSpPr>
          <p:spPr>
            <a:xfrm>
              <a:off x="337840" y="3149636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А</a:t>
              </a:r>
              <a:r>
                <a:rPr lang="ru-RU" sz="2800" b="1" dirty="0">
                  <a:solidFill>
                    <a:schemeClr val="tx1"/>
                  </a:solidFill>
                </a:rPr>
                <a:t>- артистичным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AEB1DA6-3A0D-471D-A1AC-C6C9B750E606}"/>
                </a:ext>
              </a:extLst>
            </p:cNvPr>
            <p:cNvSpPr/>
            <p:nvPr/>
          </p:nvSpPr>
          <p:spPr>
            <a:xfrm>
              <a:off x="345306" y="3756445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Ц</a:t>
              </a:r>
              <a:r>
                <a:rPr lang="ru-RU" sz="2800" b="1" dirty="0">
                  <a:solidFill>
                    <a:schemeClr val="tx1"/>
                  </a:solidFill>
                </a:rPr>
                <a:t>- </a:t>
              </a:r>
              <a:r>
                <a:rPr lang="ru-RU" b="1" dirty="0">
                  <a:solidFill>
                    <a:schemeClr val="tx1"/>
                  </a:solidFill>
                </a:rPr>
                <a:t>целеустремленным, царственным и цветущим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BC19528-37A7-4CD9-8E4F-ECFD31ACC746}"/>
                </a:ext>
              </a:extLst>
            </p:cNvPr>
            <p:cNvSpPr/>
            <p:nvPr/>
          </p:nvSpPr>
          <p:spPr>
            <a:xfrm>
              <a:off x="337840" y="4363254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И</a:t>
              </a:r>
              <a:r>
                <a:rPr lang="ru-RU" sz="2800" b="1" dirty="0">
                  <a:solidFill>
                    <a:schemeClr val="tx1"/>
                  </a:solidFill>
                </a:rPr>
                <a:t>- </a:t>
              </a:r>
              <a:r>
                <a:rPr lang="ru-RU" b="1" dirty="0">
                  <a:solidFill>
                    <a:schemeClr val="tx1"/>
                  </a:solidFill>
                </a:rPr>
                <a:t>идейным, интересующимся, инициативным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FC24743-54F9-4614-9C7B-9D0A219A0B95}"/>
                </a:ext>
              </a:extLst>
            </p:cNvPr>
            <p:cNvSpPr/>
            <p:nvPr/>
          </p:nvSpPr>
          <p:spPr>
            <a:xfrm>
              <a:off x="345306" y="4990232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Я</a:t>
              </a:r>
              <a:r>
                <a:rPr lang="ru-RU" sz="2800" b="1" dirty="0">
                  <a:solidFill>
                    <a:schemeClr val="tx1"/>
                  </a:solidFill>
                </a:rPr>
                <a:t>- </a:t>
              </a:r>
              <a:r>
                <a:rPr lang="ru-RU" sz="2000" b="1" dirty="0">
                  <a:solidFill>
                    <a:schemeClr val="tx1"/>
                  </a:solidFill>
                </a:rPr>
                <a:t>ярким педагогом с ясными требованиями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685D7CC-2DA7-409D-B1CF-1E47F7075F64}"/>
              </a:ext>
            </a:extLst>
          </p:cNvPr>
          <p:cNvGrpSpPr/>
          <p:nvPr/>
        </p:nvGrpSpPr>
        <p:grpSpPr>
          <a:xfrm>
            <a:off x="323528" y="435048"/>
            <a:ext cx="6574506" cy="5334223"/>
            <a:chOff x="323528" y="160065"/>
            <a:chExt cx="6574506" cy="533422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3AECB39-C56A-45AD-BD00-64AC51AE655F}"/>
                </a:ext>
              </a:extLst>
            </p:cNvPr>
            <p:cNvSpPr/>
            <p:nvPr/>
          </p:nvSpPr>
          <p:spPr>
            <a:xfrm>
              <a:off x="323528" y="160065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Ш</a:t>
              </a:r>
              <a:r>
                <a:rPr lang="ru-RU" sz="2800" b="1" dirty="0">
                  <a:solidFill>
                    <a:schemeClr val="tx1"/>
                  </a:solidFill>
                </a:rPr>
                <a:t>- широкомасштабные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BFBD9D-14F3-492E-B3F4-1347AE01B9BD}"/>
                </a:ext>
              </a:extLst>
            </p:cNvPr>
            <p:cNvSpPr/>
            <p:nvPr/>
          </p:nvSpPr>
          <p:spPr>
            <a:xfrm>
              <a:off x="323528" y="776176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К</a:t>
              </a:r>
              <a:r>
                <a:rPr lang="ru-RU" sz="2400" b="1" dirty="0">
                  <a:solidFill>
                    <a:schemeClr val="tx1"/>
                  </a:solidFill>
                </a:rPr>
                <a:t>- креативными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DBEB5A6-3FE9-4081-AB74-3C4BE93DCEB4}"/>
                </a:ext>
              </a:extLst>
            </p:cNvPr>
            <p:cNvSpPr/>
            <p:nvPr/>
          </p:nvSpPr>
          <p:spPr>
            <a:xfrm>
              <a:off x="337840" y="1363712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О</a:t>
              </a:r>
              <a:r>
                <a:rPr lang="ru-RU" sz="2800" b="1" dirty="0">
                  <a:solidFill>
                    <a:schemeClr val="tx1"/>
                  </a:solidFill>
                </a:rPr>
                <a:t>- организованными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91AB126-5AC9-4D0F-8A7D-401A39FA7F2C}"/>
                </a:ext>
              </a:extLst>
            </p:cNvPr>
            <p:cNvSpPr/>
            <p:nvPr/>
          </p:nvSpPr>
          <p:spPr>
            <a:xfrm>
              <a:off x="337840" y="1955291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Л</a:t>
              </a:r>
              <a:r>
                <a:rPr lang="ru-RU" sz="2800" b="1" dirty="0">
                  <a:solidFill>
                    <a:schemeClr val="tx1"/>
                  </a:solidFill>
                </a:rPr>
                <a:t>- любознательными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6E2A3EE-4984-479B-A72D-697371DE9498}"/>
                </a:ext>
              </a:extLst>
            </p:cNvPr>
            <p:cNvSpPr/>
            <p:nvPr/>
          </p:nvSpPr>
          <p:spPr>
            <a:xfrm>
              <a:off x="323528" y="2562100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Ь</a:t>
              </a:r>
              <a:r>
                <a:rPr lang="ru-RU" sz="2800" b="1" dirty="0">
                  <a:solidFill>
                    <a:schemeClr val="tx1"/>
                  </a:solidFill>
                </a:rPr>
                <a:t>- </a:t>
              </a:r>
              <a:r>
                <a:rPr lang="ru-RU" sz="2000" b="1" dirty="0">
                  <a:solidFill>
                    <a:schemeClr val="tx1"/>
                  </a:solidFill>
                </a:rPr>
                <a:t>творческими, трудолюбивым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C2B1D367-F4EC-4254-9BDD-49DA1E2BFB4F}"/>
                </a:ext>
              </a:extLst>
            </p:cNvPr>
            <p:cNvSpPr/>
            <p:nvPr/>
          </p:nvSpPr>
          <p:spPr>
            <a:xfrm>
              <a:off x="337840" y="3149636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Н</a:t>
              </a:r>
              <a:r>
                <a:rPr lang="ru-RU" sz="2800" b="1" dirty="0">
                  <a:solidFill>
                    <a:schemeClr val="tx1"/>
                  </a:solidFill>
                </a:rPr>
                <a:t>- </a:t>
              </a:r>
              <a:r>
                <a:rPr lang="ru-RU" sz="2000" b="1" dirty="0">
                  <a:solidFill>
                    <a:schemeClr val="tx1"/>
                  </a:solidFill>
                </a:rPr>
                <a:t>непредсказуемыми, наблюдательными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AF05E51-FB73-464C-AA6E-3EFCA507206F}"/>
                </a:ext>
              </a:extLst>
            </p:cNvPr>
            <p:cNvSpPr/>
            <p:nvPr/>
          </p:nvSpPr>
          <p:spPr>
            <a:xfrm>
              <a:off x="345306" y="3756445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И</a:t>
              </a:r>
              <a:r>
                <a:rPr lang="ru-RU" sz="2800" b="1" dirty="0">
                  <a:solidFill>
                    <a:schemeClr val="tx1"/>
                  </a:solidFill>
                </a:rPr>
                <a:t>- </a:t>
              </a:r>
              <a:r>
                <a:rPr lang="ru-RU" sz="2400" b="1" dirty="0">
                  <a:solidFill>
                    <a:schemeClr val="tx1"/>
                  </a:solidFill>
                </a:rPr>
                <a:t>интересующимися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C50E062-28AB-40EC-B281-2AF51C13B99F}"/>
                </a:ext>
              </a:extLst>
            </p:cNvPr>
            <p:cNvSpPr/>
            <p:nvPr/>
          </p:nvSpPr>
          <p:spPr>
            <a:xfrm>
              <a:off x="337840" y="4363254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К</a:t>
              </a:r>
              <a:r>
                <a:rPr lang="ru-RU" sz="2800" b="1" dirty="0">
                  <a:solidFill>
                    <a:schemeClr val="tx1"/>
                  </a:solidFill>
                </a:rPr>
                <a:t>- </a:t>
              </a:r>
              <a:r>
                <a:rPr lang="ru-RU" sz="2400" b="1" dirty="0">
                  <a:solidFill>
                    <a:schemeClr val="tx1"/>
                  </a:solidFill>
                </a:rPr>
                <a:t>коммуникабельными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083AD520-9572-44E5-96F9-7750E90044BD}"/>
                </a:ext>
              </a:extLst>
            </p:cNvPr>
            <p:cNvSpPr/>
            <p:nvPr/>
          </p:nvSpPr>
          <p:spPr>
            <a:xfrm>
              <a:off x="345306" y="4990232"/>
              <a:ext cx="65527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И</a:t>
              </a:r>
              <a:r>
                <a:rPr lang="ru-RU" sz="2800" b="1" dirty="0">
                  <a:solidFill>
                    <a:schemeClr val="tx1"/>
                  </a:solidFill>
                </a:rPr>
                <a:t>-изобретательными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9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582594"/>
          </a:xfrm>
        </p:spPr>
        <p:txBody>
          <a:bodyPr/>
          <a:lstStyle/>
          <a:p>
            <a:pPr algn="ctr"/>
            <a:r>
              <a:rPr lang="ru-RU" dirty="0"/>
              <a:t>Качества личности школьника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5880" t="15117" r="53508" b="21957"/>
          <a:stretch>
            <a:fillRect/>
          </a:stretch>
        </p:blipFill>
        <p:spPr bwMode="auto">
          <a:xfrm>
            <a:off x="2643174" y="3388792"/>
            <a:ext cx="3000396" cy="346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582594"/>
          </a:xfrm>
        </p:spPr>
        <p:txBody>
          <a:bodyPr/>
          <a:lstStyle/>
          <a:p>
            <a:pPr algn="ctr"/>
            <a:r>
              <a:rPr lang="ru-RU" dirty="0"/>
              <a:t>Качества личности школьника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5880" t="15117" r="53508" b="21957"/>
          <a:stretch>
            <a:fillRect/>
          </a:stretch>
        </p:blipFill>
        <p:spPr bwMode="auto">
          <a:xfrm>
            <a:off x="2643174" y="3388792"/>
            <a:ext cx="3000396" cy="346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 rot="1715451">
            <a:off x="144385" y="2501197"/>
            <a:ext cx="2882350" cy="751896"/>
          </a:xfrm>
          <a:prstGeom prst="rightArrow">
            <a:avLst/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Любознательность</a:t>
            </a:r>
          </a:p>
        </p:txBody>
      </p:sp>
      <p:sp>
        <p:nvSpPr>
          <p:cNvPr id="8" name="Стрелка вправо 7"/>
          <p:cNvSpPr/>
          <p:nvPr/>
        </p:nvSpPr>
        <p:spPr>
          <a:xfrm rot="2653707">
            <a:off x="1333438" y="1738946"/>
            <a:ext cx="3286148" cy="857256"/>
          </a:xfrm>
          <a:prstGeom prst="rightArrow">
            <a:avLst/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Умение учиться</a:t>
            </a:r>
          </a:p>
        </p:txBody>
      </p:sp>
      <p:sp>
        <p:nvSpPr>
          <p:cNvPr id="9" name="Стрелка вправо 8"/>
          <p:cNvSpPr/>
          <p:nvPr/>
        </p:nvSpPr>
        <p:spPr>
          <a:xfrm rot="8583311" flipV="1">
            <a:off x="5530834" y="2587408"/>
            <a:ext cx="3208546" cy="909633"/>
          </a:xfrm>
          <a:prstGeom prst="rightArrow">
            <a:avLst>
              <a:gd name="adj1" fmla="val 50000"/>
              <a:gd name="adj2" fmla="val 48940"/>
            </a:avLst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Доброжелательность </a:t>
            </a:r>
          </a:p>
        </p:txBody>
      </p:sp>
      <p:sp>
        <p:nvSpPr>
          <p:cNvPr id="10" name="Стрелка вправо 9"/>
          <p:cNvSpPr/>
          <p:nvPr/>
        </p:nvSpPr>
        <p:spPr>
          <a:xfrm rot="7765028" flipV="1">
            <a:off x="4613225" y="1589673"/>
            <a:ext cx="3031289" cy="1060683"/>
          </a:xfrm>
          <a:prstGeom prst="rightArrow">
            <a:avLst/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Уважение к семье и обществу</a:t>
            </a:r>
          </a:p>
        </p:txBody>
      </p:sp>
      <p:sp>
        <p:nvSpPr>
          <p:cNvPr id="11" name="Стрелка вправо 10"/>
          <p:cNvSpPr/>
          <p:nvPr/>
        </p:nvSpPr>
        <p:spPr>
          <a:xfrm rot="20271264">
            <a:off x="209560" y="4739365"/>
            <a:ext cx="2571768" cy="857256"/>
          </a:xfrm>
          <a:prstGeom prst="rightArrow">
            <a:avLst/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Самостоятельность 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1771204" flipV="1">
            <a:off x="5716670" y="4698515"/>
            <a:ext cx="2571768" cy="890170"/>
          </a:xfrm>
          <a:prstGeom prst="rightArrow">
            <a:avLst/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Ответственность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194" t="14563" r="35922" b="20711"/>
          <a:stretch>
            <a:fillRect/>
          </a:stretch>
        </p:blipFill>
        <p:spPr bwMode="auto">
          <a:xfrm>
            <a:off x="1285852" y="3714752"/>
            <a:ext cx="412340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358246" cy="6116786"/>
          </a:xfrm>
        </p:spPr>
        <p:txBody>
          <a:bodyPr/>
          <a:lstStyle/>
          <a:p>
            <a:r>
              <a:rPr lang="ru-RU" dirty="0"/>
              <a:t>- В чем проявляются сложности организационного и учебного характера для первоклассника и пятиклассника.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-  В чем проявляется согласованность действий учителей-предметников, классных руководителей, педагога-психолога в поиске и осуществлении конкретных шагов в решении назревших проблем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err="1"/>
              <a:t>Адапта́ция</a:t>
            </a:r>
            <a:r>
              <a:rPr lang="ru-RU" sz="2800" dirty="0"/>
              <a:t> (лат. </a:t>
            </a:r>
            <a:r>
              <a:rPr lang="ru-RU" sz="2800" dirty="0" err="1"/>
              <a:t>adapto</a:t>
            </a:r>
            <a:r>
              <a:rPr lang="ru-RU" sz="2800" dirty="0"/>
              <a:t> «приспособляю») — приспособление строения и функций организма, его органов и клеток к условиям внешней среды.</a:t>
            </a:r>
            <a:endParaRPr lang="ru-RU" u="sng" dirty="0">
              <a:hlinkClick r:id="rId2"/>
            </a:endParaRPr>
          </a:p>
          <a:p>
            <a:pPr algn="r">
              <a:buNone/>
            </a:pPr>
            <a:r>
              <a:rPr lang="ru-RU" dirty="0" err="1">
                <a:hlinkClick r:id="rId2"/>
              </a:rPr>
              <a:t>Википедияhttps</a:t>
            </a:r>
            <a:r>
              <a:rPr lang="ru-RU" dirty="0">
                <a:hlinkClick r:id="rId2"/>
              </a:rPr>
              <a:t>://</a:t>
            </a:r>
            <a:r>
              <a:rPr lang="ru-RU" dirty="0" err="1">
                <a:hlinkClick r:id="rId2"/>
              </a:rPr>
              <a:t>ru.wikipedia.org</a:t>
            </a:r>
            <a:r>
              <a:rPr lang="ru-RU" dirty="0">
                <a:hlinkClick r:id="rId2"/>
              </a:rPr>
              <a:t> › </a:t>
            </a:r>
            <a:r>
              <a:rPr lang="ru-RU" dirty="0" err="1">
                <a:hlinkClick r:id="rId2"/>
              </a:rPr>
              <a:t>wiki</a:t>
            </a:r>
            <a:r>
              <a:rPr lang="ru-RU" dirty="0">
                <a:hlinkClick r:id="rId2"/>
              </a:rPr>
              <a:t> › Адаптация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4214818"/>
            <a:ext cx="2786082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Физиологическая адаптация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4929198"/>
            <a:ext cx="2786082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Психологическая адаптация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80" y="5643578"/>
            <a:ext cx="2786082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Социальная адаптация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/>
              <a:t>Метод «Ассоциации»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1600200"/>
            <a:ext cx="6853262" cy="4873752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А- </a:t>
            </a:r>
          </a:p>
          <a:p>
            <a:r>
              <a:rPr lang="ru-RU" sz="3200" dirty="0"/>
              <a:t>Д –</a:t>
            </a:r>
          </a:p>
          <a:p>
            <a:r>
              <a:rPr lang="ru-RU" sz="3200" dirty="0"/>
              <a:t>А – </a:t>
            </a:r>
          </a:p>
          <a:p>
            <a:r>
              <a:rPr lang="ru-RU" sz="3200" dirty="0"/>
              <a:t>П –</a:t>
            </a:r>
          </a:p>
          <a:p>
            <a:r>
              <a:rPr lang="ru-RU" sz="3200" dirty="0"/>
              <a:t>Т – </a:t>
            </a:r>
          </a:p>
          <a:p>
            <a:r>
              <a:rPr lang="ru-RU" sz="3200" dirty="0"/>
              <a:t>А – </a:t>
            </a:r>
          </a:p>
          <a:p>
            <a:r>
              <a:rPr lang="ru-RU" sz="3200" dirty="0"/>
              <a:t>Ц – </a:t>
            </a:r>
          </a:p>
          <a:p>
            <a:r>
              <a:rPr lang="ru-RU" sz="3200" dirty="0"/>
              <a:t>И – </a:t>
            </a:r>
          </a:p>
          <a:p>
            <a:r>
              <a:rPr lang="ru-RU" sz="3200" dirty="0"/>
              <a:t>Я –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811" t="14698" r="35039" b="22309"/>
          <a:stretch>
            <a:fillRect/>
          </a:stretch>
        </p:blipFill>
        <p:spPr bwMode="auto">
          <a:xfrm>
            <a:off x="2857488" y="4000504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2040" t="16165" r="34782" b="21404"/>
          <a:stretch>
            <a:fillRect/>
          </a:stretch>
        </p:blipFill>
        <p:spPr bwMode="auto">
          <a:xfrm>
            <a:off x="4286248" y="1142984"/>
            <a:ext cx="4286280" cy="283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Сравнительный анализ качества образования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045187C-682A-42CD-9263-8024B633834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91329093"/>
              </p:ext>
            </p:extLst>
          </p:nvPr>
        </p:nvGraphicFramePr>
        <p:xfrm>
          <a:off x="457200" y="1600200"/>
          <a:ext cx="7467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3112001155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52610552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939249331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65608611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3039053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отличников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ударников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с 1 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с 1 «3»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28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5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5А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1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5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5Б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7688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21198A9-EF81-4F4F-AFD6-DD4D36ACD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67237"/>
              </p:ext>
            </p:extLst>
          </p:nvPr>
        </p:nvGraphicFramePr>
        <p:xfrm>
          <a:off x="427508" y="4365104"/>
          <a:ext cx="7467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172">
                  <a:extLst>
                    <a:ext uri="{9D8B030D-6E8A-4147-A177-3AD203B41FA5}">
                      <a16:colId xmlns:a16="http://schemas.microsoft.com/office/drawing/2014/main" val="346837226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91883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857664172"/>
                    </a:ext>
                  </a:extLst>
                </a:gridCol>
                <a:gridCol w="1810940">
                  <a:extLst>
                    <a:ext uri="{9D8B030D-6E8A-4147-A177-3AD203B41FA5}">
                      <a16:colId xmlns:a16="http://schemas.microsoft.com/office/drawing/2014/main" val="595854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Качество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Качество по предметам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Качество по классу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93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64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/>
                        <a:t>Несоответствие (понижение) по русскому языку, литературе</a:t>
                      </a:r>
                      <a:r>
                        <a:rPr lang="ru-RU"/>
                        <a:t>, английскому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4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5А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33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9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5Б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919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Возможные решения для подтверждения результатов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/>
              <a:t>1. Организация образовательной деятельности должна соответствовать урокам учителя начальных классов и требованиям к современному уроку (деятельностный подход).</a:t>
            </a:r>
          </a:p>
          <a:p>
            <a:pPr marL="457200" indent="-457200">
              <a:buNone/>
            </a:pPr>
            <a:endParaRPr lang="ru-RU" dirty="0"/>
          </a:p>
          <a:p>
            <a:pPr marL="457200" indent="-457200">
              <a:buNone/>
            </a:pPr>
            <a:r>
              <a:rPr lang="ru-RU" dirty="0"/>
              <a:t>2. Мотивировать обучающихся к познанию нового, обеспечить понимание для чего нужны знания.</a:t>
            </a:r>
          </a:p>
          <a:p>
            <a:pPr marL="457200" indent="-457200">
              <a:buNone/>
            </a:pPr>
            <a:endParaRPr lang="ru-RU" dirty="0"/>
          </a:p>
          <a:p>
            <a:pPr marL="457200" indent="-457200">
              <a:buNone/>
            </a:pPr>
            <a:r>
              <a:rPr lang="ru-RU" dirty="0"/>
              <a:t>3. Создавать «Ситуации успеха» </a:t>
            </a:r>
          </a:p>
          <a:p>
            <a:pPr marL="457200" indent="-457200">
              <a:buNone/>
            </a:pPr>
            <a:r>
              <a:rPr lang="ru-RU" dirty="0"/>
              <a:t>на уроке.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9917" t="14050" r="34297" b="22038"/>
          <a:stretch>
            <a:fillRect/>
          </a:stretch>
        </p:blipFill>
        <p:spPr bwMode="auto">
          <a:xfrm>
            <a:off x="5796136" y="4696842"/>
            <a:ext cx="3040870" cy="195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-3c38feefca0c53ed0cf48d32d61706ee-V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0034" y="375025"/>
            <a:ext cx="7786742" cy="584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493</Words>
  <Application>Microsoft Office PowerPoint</Application>
  <PresentationFormat>Экран (4:3)</PresentationFormat>
  <Paragraphs>114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Schoolbook</vt:lpstr>
      <vt:lpstr>Wingdings</vt:lpstr>
      <vt:lpstr>Wingdings 2</vt:lpstr>
      <vt:lpstr>Эркер</vt:lpstr>
      <vt:lpstr>Адаптация первоклассников и пятиклассников</vt:lpstr>
      <vt:lpstr>Качества личности школьника</vt:lpstr>
      <vt:lpstr>Качества личности школьника</vt:lpstr>
      <vt:lpstr>Презентация PowerPoint</vt:lpstr>
      <vt:lpstr>Презентация PowerPoint</vt:lpstr>
      <vt:lpstr>Метод «Ассоциации»</vt:lpstr>
      <vt:lpstr>Сравнительный анализ качества образования</vt:lpstr>
      <vt:lpstr>Возможные решения для подтверждения результатов</vt:lpstr>
      <vt:lpstr>Презентация PowerPoint</vt:lpstr>
      <vt:lpstr>Проблемы адаптации</vt:lpstr>
      <vt:lpstr>Уровень адаптации  Смолякова Г.А.</vt:lpstr>
      <vt:lpstr>Причины низкого уровня адаптации пятиклассников</vt:lpstr>
      <vt:lpstr>ПРОЕКТ     РЕШЕНИЯ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первоклассников и пятиклассников</dc:title>
  <dc:creator>Порунова Н.В</dc:creator>
  <cp:lastModifiedBy>Gorokhova</cp:lastModifiedBy>
  <cp:revision>2</cp:revision>
  <dcterms:created xsi:type="dcterms:W3CDTF">2024-02-15T04:24:21Z</dcterms:created>
  <dcterms:modified xsi:type="dcterms:W3CDTF">2024-02-16T17:12:34Z</dcterms:modified>
</cp:coreProperties>
</file>