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897" r:id="rId2"/>
    <p:sldId id="898" r:id="rId3"/>
    <p:sldId id="902" r:id="rId4"/>
    <p:sldId id="903" r:id="rId5"/>
    <p:sldId id="906" r:id="rId6"/>
    <p:sldId id="918" r:id="rId7"/>
    <p:sldId id="907" r:id="rId8"/>
    <p:sldId id="908" r:id="rId9"/>
    <p:sldId id="909" r:id="rId10"/>
    <p:sldId id="910" r:id="rId11"/>
    <p:sldId id="911" r:id="rId12"/>
    <p:sldId id="912" r:id="rId13"/>
    <p:sldId id="899" r:id="rId14"/>
    <p:sldId id="914" r:id="rId15"/>
    <p:sldId id="915" r:id="rId16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897"/>
            <p14:sldId id="898"/>
            <p14:sldId id="902"/>
            <p14:sldId id="903"/>
            <p14:sldId id="906"/>
            <p14:sldId id="918"/>
            <p14:sldId id="907"/>
            <p14:sldId id="908"/>
            <p14:sldId id="909"/>
            <p14:sldId id="910"/>
            <p14:sldId id="911"/>
            <p14:sldId id="912"/>
            <p14:sldId id="899"/>
            <p14:sldId id="914"/>
            <p14:sldId id="915"/>
          </p14:sldIdLst>
        </p14:section>
      </p14:sectionLst>
    </p:ext>
    <p:ext uri="{EFAFB233-063F-42B5-8137-9DF3F51BA10A}">
      <p15:sldGuideLst xmlns:p15="http://schemas.microsoft.com/office/powerpoint/2012/main">
        <p15:guide id="5" orient="horz" pos="2255" userDrawn="1">
          <p15:clr>
            <a:srgbClr val="A4A3A4"/>
          </p15:clr>
        </p15:guide>
        <p15:guide id="8" pos="5602" userDrawn="1">
          <p15:clr>
            <a:srgbClr val="A4A3A4"/>
          </p15:clr>
        </p15:guide>
        <p15:guide id="9" pos="183">
          <p15:clr>
            <a:srgbClr val="A4A3A4"/>
          </p15:clr>
        </p15:guide>
        <p15:guide id="12" pos="1270" userDrawn="1">
          <p15:clr>
            <a:srgbClr val="A4A3A4"/>
          </p15:clr>
        </p15:guide>
        <p15:guide id="13" pos="3878" userDrawn="1">
          <p15:clr>
            <a:srgbClr val="A4A3A4"/>
          </p15:clr>
        </p15:guide>
        <p15:guide id="14" pos="19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53"/>
    <a:srgbClr val="149698"/>
    <a:srgbClr val="B2B2B2"/>
    <a:srgbClr val="DDDDDD"/>
    <a:srgbClr val="00CC9C"/>
    <a:srgbClr val="607492"/>
    <a:srgbClr val="C49500"/>
    <a:srgbClr val="1496C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095" autoAdjust="0"/>
  </p:normalViewPr>
  <p:slideViewPr>
    <p:cSldViewPr snapToGrid="0">
      <p:cViewPr varScale="1">
        <p:scale>
          <a:sx n="73" d="100"/>
          <a:sy n="73" d="100"/>
        </p:scale>
        <p:origin x="924" y="60"/>
      </p:cViewPr>
      <p:guideLst>
        <p:guide orient="horz" pos="2255"/>
        <p:guide pos="5602"/>
        <p:guide pos="183"/>
        <p:guide pos="1270"/>
        <p:guide pos="3878"/>
        <p:guide pos="1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60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06.02.2023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295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2/6/2023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29948" y="4350774"/>
            <a:ext cx="181405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80458" y="1343697"/>
            <a:ext cx="5150747" cy="24488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81" name="Прямоугольник 31"/>
          <p:cNvSpPr>
            <a:spLocks noChangeArrowheads="1"/>
          </p:cNvSpPr>
          <p:nvPr/>
        </p:nvSpPr>
        <p:spPr bwMode="auto">
          <a:xfrm>
            <a:off x="2608229" y="1019783"/>
            <a:ext cx="63452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45" algn="ctr">
              <a:defRPr/>
            </a:pPr>
            <a:r>
              <a:rPr lang="ru-RU" sz="3600" b="1" i="1" kern="1400" cap="all" dirty="0" smtClean="0">
                <a:ln w="0"/>
                <a:solidFill>
                  <a:srgbClr val="149698"/>
                </a:solidFill>
                <a:latin typeface="Calibri"/>
                <a:ea typeface="+mn-ea"/>
                <a:cs typeface="+mn-cs"/>
              </a:rPr>
              <a:t>Организация и проведение итогового собеседования </a:t>
            </a:r>
            <a:br>
              <a:rPr lang="ru-RU" sz="3600" b="1" i="1" kern="1400" cap="all" dirty="0" smtClean="0">
                <a:ln w="0"/>
                <a:solidFill>
                  <a:srgbClr val="149698"/>
                </a:solidFill>
                <a:latin typeface="Calibri"/>
                <a:ea typeface="+mn-ea"/>
                <a:cs typeface="+mn-cs"/>
              </a:rPr>
            </a:br>
            <a:r>
              <a:rPr lang="ru-RU" sz="3600" b="1" i="1" kern="1400" cap="all" dirty="0" smtClean="0">
                <a:ln w="0"/>
                <a:solidFill>
                  <a:srgbClr val="149698"/>
                </a:solidFill>
                <a:latin typeface="Calibri"/>
                <a:ea typeface="+mn-ea"/>
                <a:cs typeface="+mn-cs"/>
              </a:rPr>
              <a:t>по русскому языку </a:t>
            </a:r>
            <a:br>
              <a:rPr lang="ru-RU" sz="3600" b="1" i="1" kern="1400" cap="all" dirty="0" smtClean="0">
                <a:ln w="0"/>
                <a:solidFill>
                  <a:srgbClr val="149698"/>
                </a:solidFill>
                <a:latin typeface="Calibri"/>
                <a:ea typeface="+mn-ea"/>
                <a:cs typeface="+mn-cs"/>
              </a:rPr>
            </a:br>
            <a:r>
              <a:rPr lang="ru-RU" sz="3600" b="1" i="1" kern="1400" cap="all" dirty="0" smtClean="0">
                <a:ln w="0"/>
                <a:solidFill>
                  <a:srgbClr val="149698"/>
                </a:solidFill>
                <a:latin typeface="Calibri"/>
                <a:ea typeface="+mn-ea"/>
                <a:cs typeface="+mn-cs"/>
              </a:rPr>
              <a:t>в 2023 году</a:t>
            </a:r>
            <a:endParaRPr lang="ru-RU" altLang="ru-RU" sz="32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14969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9"/>
          <p:cNvSpPr txBox="1">
            <a:spLocks noChangeArrowheads="1"/>
          </p:cNvSpPr>
          <p:nvPr/>
        </p:nvSpPr>
        <p:spPr bwMode="auto">
          <a:xfrm>
            <a:off x="4549047" y="3990975"/>
            <a:ext cx="437331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Морозов Андрей Александрович, </a:t>
            </a:r>
          </a:p>
          <a:p>
            <a:pPr algn="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главный специалист отдела общего образования </a:t>
            </a:r>
          </a:p>
          <a:p>
            <a:pPr algn="r"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министерства образования Красноярского края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3" name="Рисунок 82" descr="1200px-Coat_of_arms_of_Krasnoyarsk_Krai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75" y="3343274"/>
            <a:ext cx="1149254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36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14325" y="269876"/>
            <a:ext cx="8601075" cy="126365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Оценивание работ участников ИС осуществляется экспертом непосредственно в процессе ответа по критериям оценивания по системе «зачет»/«незачет».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Минимальное количество баллов для «зачет» – 10.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0675" y="1733550"/>
            <a:ext cx="8569325" cy="10541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После окончания ИС в аудитории проведения ИС эксперт пересчитывает протоколы, упаковывает их в возвратный доставочный конверт и передает экзаменатору-собеседнику.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17500" y="3028949"/>
            <a:ext cx="8569325" cy="1738313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Экзаменатор-собеседник передает в штабе ответственному организатору материалы, использованные для проведения ИС (включая экземпляр эксперта); запечатанный конверт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с протоколами эксперта; ведомость учета проведения итогового собеседования в аудитории.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61951" y="533400"/>
            <a:ext cx="8553450" cy="139065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</a:rPr>
              <a:t>По завершении всеми участниками прохождения ИС в аудитории проведения ИС технический специалист выключает потоковую аудиозапись ответов участников, сохраняет ее в каждой аудитории проведения итогового собеседования и копирует на </a:t>
            </a:r>
            <a:r>
              <a:rPr lang="ru-RU" sz="1800" b="1" dirty="0" err="1">
                <a:solidFill>
                  <a:schemeClr val="tx1"/>
                </a:solidFill>
              </a:rPr>
              <a:t>флеш-носитель</a:t>
            </a:r>
            <a:r>
              <a:rPr lang="ru-RU" sz="1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01625" y="2079626"/>
            <a:ext cx="8569325" cy="71120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Индивидуальные </a:t>
            </a:r>
            <a:r>
              <a:rPr lang="ru-RU" sz="2000" b="1" dirty="0">
                <a:solidFill>
                  <a:schemeClr val="tx1"/>
                </a:solidFill>
              </a:rPr>
              <a:t>аудиозаписи ответов участников итогового </a:t>
            </a:r>
            <a:r>
              <a:rPr lang="ru-RU" sz="2000" b="1" dirty="0" smtClean="0">
                <a:solidFill>
                  <a:schemeClr val="tx1"/>
                </a:solidFill>
              </a:rPr>
              <a:t>собеседования больше не ведутся!!!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77813" y="2916239"/>
            <a:ext cx="8569325" cy="912812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</a:rPr>
              <a:t>Технический специалист, используя ведомость учета проведения ИС в аудитории и протоколы экспертов, заполняет специализированную форму .</a:t>
            </a:r>
            <a:endParaRPr lang="ru-RU" sz="1800" b="1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36538" y="3933824"/>
            <a:ext cx="8569325" cy="933451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</a:rPr>
              <a:t>Заполненная специализированная форма, сканированные списки участников ИС, ведомости учета проведения ИС в аудиториях </a:t>
            </a:r>
            <a:r>
              <a:rPr lang="ru-RU" sz="1800" b="1" u="sng" dirty="0">
                <a:solidFill>
                  <a:schemeClr val="tx1"/>
                </a:solidFill>
              </a:rPr>
              <a:t>в этот же день </a:t>
            </a:r>
            <a:r>
              <a:rPr lang="ru-RU" sz="1800" b="1" dirty="0">
                <a:solidFill>
                  <a:schemeClr val="tx1"/>
                </a:solidFill>
              </a:rPr>
              <a:t>направляются в РЦОИ.</a:t>
            </a:r>
            <a:endParaRPr lang="ru-RU" sz="1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6726" y="800100"/>
            <a:ext cx="8401050" cy="3957638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Все использованные и неиспользованные материалы итогового собеседования, списки участников итогового собеседования, ведомости учета проведения итогового собеседования в аудиториях, протоколы экспертов на бумажном носителе, </a:t>
            </a:r>
            <a:r>
              <a:rPr lang="ru-RU" sz="2000" b="1" dirty="0" err="1">
                <a:solidFill>
                  <a:schemeClr val="tx1"/>
                </a:solidFill>
              </a:rPr>
              <a:t>флеш-накопители</a:t>
            </a:r>
            <a:r>
              <a:rPr lang="ru-RU" sz="2000" b="1" dirty="0">
                <a:solidFill>
                  <a:schemeClr val="tx1"/>
                </a:solidFill>
              </a:rPr>
              <a:t> с потоковой </a:t>
            </a:r>
            <a:r>
              <a:rPr lang="ru-RU" sz="2000" b="1" dirty="0" smtClean="0">
                <a:solidFill>
                  <a:schemeClr val="tx1"/>
                </a:solidFill>
              </a:rPr>
              <a:t>аудиозаписью запечатываются </a:t>
            </a:r>
            <a:r>
              <a:rPr lang="ru-RU" sz="2000" b="1" dirty="0">
                <a:solidFill>
                  <a:schemeClr val="tx1"/>
                </a:solidFill>
              </a:rPr>
              <a:t>в возвратный доставочный пакет и передаются руководителю общеобразовательной организации на хранение (до 1 марта следующего года) в условиях, исключающих доступ к ним посторонних лиц и позволяющих обеспечить их сохранность.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69913" y="622301"/>
            <a:ext cx="8021637" cy="4216728"/>
          </a:xfrm>
          <a:prstGeom prst="round2DiagRect">
            <a:avLst/>
          </a:prstGeom>
          <a:solidFill>
            <a:srgbClr val="FF5353"/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Повторно </a:t>
            </a:r>
            <a:r>
              <a:rPr lang="ru-RU" sz="2000" b="1" u="sng" dirty="0" smtClean="0">
                <a:solidFill>
                  <a:schemeClr val="tx1"/>
                </a:solidFill>
              </a:rPr>
              <a:t>по решению педагогического совета </a:t>
            </a:r>
            <a:r>
              <a:rPr lang="ru-RU" sz="2000" b="1" dirty="0" smtClean="0">
                <a:solidFill>
                  <a:schemeClr val="tx1"/>
                </a:solidFill>
              </a:rPr>
              <a:t>школы допускаются </a:t>
            </a:r>
            <a:r>
              <a:rPr lang="ru-RU" sz="2000" b="1" dirty="0">
                <a:solidFill>
                  <a:schemeClr val="tx1"/>
                </a:solidFill>
              </a:rPr>
              <a:t>к ИС в дополнительные сроки в текущем учебном году следующие обучающиеся, экстерны: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   1. </a:t>
            </a:r>
            <a:r>
              <a:rPr lang="ru-RU" sz="2000" b="1" i="1" dirty="0">
                <a:solidFill>
                  <a:schemeClr val="tx1"/>
                </a:solidFill>
              </a:rPr>
              <a:t>получившие по ИС «незачет»;</a:t>
            </a:r>
          </a:p>
          <a:p>
            <a:pPr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   2. не явившиеся на ИС по уважительным причинам (болезнь </a:t>
            </a:r>
            <a:r>
              <a:rPr lang="ru-RU" sz="2000" b="1" i="1" dirty="0" smtClean="0">
                <a:solidFill>
                  <a:schemeClr val="tx1"/>
                </a:solidFill>
              </a:rPr>
              <a:t>или иные </a:t>
            </a:r>
            <a:r>
              <a:rPr lang="ru-RU" sz="2000" b="1" i="1" dirty="0">
                <a:solidFill>
                  <a:schemeClr val="tx1"/>
                </a:solidFill>
              </a:rPr>
              <a:t>обстоятельства), подтвержденным документально;</a:t>
            </a:r>
          </a:p>
          <a:p>
            <a:pPr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   3. не завершившие ИС по уважительным причинам (болезнь или иные обстоятельства), подтвержденным документально;</a:t>
            </a:r>
          </a:p>
          <a:p>
            <a:pPr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   4. удаленные с ИС за нарушение Порядка.</a:t>
            </a:r>
          </a:p>
          <a:p>
            <a:pPr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60363" y="1000124"/>
            <a:ext cx="8497887" cy="362902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 организовать в образовательных организациях информирование 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 подпись  специалистов, входящих в состав комиссий по проведению и проверке ИС о Порядке проведения и проверки ИС.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3.  проверить подписи  участников ИС и их родителей (законных представителей) об информировании о местах и сроках проведения ИС, о Порядке проведения ИС, о ведении во время проведения ИС аудиозаписи ответов участников ИС, о времени и месте ознакомления с результатами ИС, а также о результатах ИС, полученных обучающимися, экстернами.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4. </a:t>
            </a: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Обеспечить максимальную объективность оценивания ответов участников ИС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(итоговое собеседование не должно носить формальный характер, не допускать «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раздаривание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зачетов.)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indent="-27432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Министерством планируется провести выборочную перепроверку </a:t>
            </a:r>
          </a:p>
          <a:p>
            <a:pPr marR="0" lvl="0" indent="-27432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устных ответов участников ИС, все материалы должны быть </a:t>
            </a:r>
          </a:p>
          <a:p>
            <a:pPr marR="0" lvl="0" indent="-27432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предоставлены по первому требованию.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Молния 5"/>
          <p:cNvSpPr/>
          <p:nvPr/>
        </p:nvSpPr>
        <p:spPr>
          <a:xfrm>
            <a:off x="585788" y="3586163"/>
            <a:ext cx="706437" cy="935037"/>
          </a:xfrm>
          <a:prstGeom prst="lightningBol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38150" y="549275"/>
            <a:ext cx="8531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333399"/>
                </a:solidFill>
                <a:latin typeface="Cambria" pitchFamily="18" charset="0"/>
              </a:rPr>
              <a:t>О задачах муниципальным образованиям и образовательным организациям по проведению ИС в </a:t>
            </a:r>
            <a:r>
              <a:rPr lang="ru-RU" sz="2000" b="1" dirty="0" smtClean="0">
                <a:solidFill>
                  <a:srgbClr val="333399"/>
                </a:solidFill>
                <a:latin typeface="Cambria" pitchFamily="18" charset="0"/>
              </a:rPr>
              <a:t>2022 </a:t>
            </a:r>
            <a:r>
              <a:rPr lang="ru-RU" sz="2000" b="1" dirty="0">
                <a:solidFill>
                  <a:srgbClr val="333399"/>
                </a:solidFill>
                <a:latin typeface="Cambria" pitchFamily="18" charset="0"/>
              </a:rPr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 bwMode="auto">
          <a:xfrm>
            <a:off x="879475" y="1465263"/>
            <a:ext cx="7392988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Спасибо за внимание!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5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5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2952750" y="3511550"/>
            <a:ext cx="3005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solidFill>
                  <a:srgbClr val="C00000"/>
                </a:solidFill>
                <a:latin typeface="Arial Black" pitchFamily="34" charset="0"/>
              </a:rPr>
              <a:t>Тел. 8 (391) 221-03-12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solidFill>
                  <a:srgbClr val="C00000"/>
                </a:solidFill>
                <a:latin typeface="Arial Black" pitchFamily="34" charset="0"/>
              </a:rPr>
              <a:t>morozov@krao.ru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168400" y="142875"/>
            <a:ext cx="7499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2E3192"/>
                </a:solidFill>
                <a:latin typeface="Cambria" pitchFamily="18" charset="0"/>
              </a:rPr>
              <a:t>Перечень нормативных правовых актов 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288926" y="788989"/>
            <a:ext cx="4054474" cy="25828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Правила формирования и ведения федеральной информационной системы обеспечения проведения ГИА обучающихся и  приема граждан в ОО для получения СП и ВО и РИС обеспечения проведения ГИА  обучающихся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(утв. Постановлением Правительства Российской Федерации </a:t>
            </a:r>
            <a:br>
              <a:rPr lang="ru-RU" sz="1600" b="1" dirty="0">
                <a:solidFill>
                  <a:srgbClr val="333399"/>
                </a:solidFill>
                <a:latin typeface="Cambria" pitchFamily="18" charset="0"/>
              </a:rPr>
            </a:b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от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29.11.2021 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№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2085)  </a:t>
            </a:r>
            <a:endParaRPr lang="ru-RU" sz="1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276225" y="3657599"/>
            <a:ext cx="4076700" cy="1057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Порядок разработки, использования и хранения КИМ при проведении ГИА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 ( утв. приказом </a:t>
            </a:r>
            <a:r>
              <a:rPr lang="ru-RU" sz="1600" b="1" dirty="0" err="1">
                <a:solidFill>
                  <a:srgbClr val="333399"/>
                </a:solidFill>
                <a:latin typeface="Cambria" pitchFamily="18" charset="0"/>
              </a:rPr>
              <a:t>Рособрнадзора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 от 17.12.2013 № 1274 )</a:t>
            </a: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4687889" y="792162"/>
            <a:ext cx="4208462" cy="200818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Совместный приказ </a:t>
            </a:r>
            <a:r>
              <a:rPr lang="ru-RU" sz="1600" b="1" dirty="0" err="1">
                <a:solidFill>
                  <a:srgbClr val="333399"/>
                </a:solidFill>
                <a:latin typeface="Cambria" pitchFamily="18" charset="0"/>
              </a:rPr>
              <a:t>Минпросвещения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 России и </a:t>
            </a:r>
            <a:r>
              <a:rPr lang="ru-RU" sz="1600" b="1" dirty="0" err="1">
                <a:solidFill>
                  <a:srgbClr val="333399"/>
                </a:solidFill>
                <a:latin typeface="Cambria" pitchFamily="18" charset="0"/>
              </a:rPr>
              <a:t>Рособрнадзора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от 7 ноября 2018 г. N 189/1513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«Об утверждении Порядка проведения государственной итоговой аттестации по образовательным программам основного общего образования» </a:t>
            </a: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4656139" y="3143250"/>
            <a:ext cx="4221162" cy="158115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Приложение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к 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письму </a:t>
            </a:r>
            <a:r>
              <a:rPr lang="ru-RU" sz="1600" b="1" dirty="0" err="1">
                <a:solidFill>
                  <a:srgbClr val="333399"/>
                </a:solidFill>
                <a:latin typeface="Cambria" pitchFamily="18" charset="0"/>
              </a:rPr>
              <a:t>Рособрнадзора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 от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22 ноября 2022 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г. N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04-435</a:t>
            </a:r>
            <a:endParaRPr lang="ru-RU" sz="1600" b="1" dirty="0">
              <a:solidFill>
                <a:srgbClr val="333399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«Рекомендации по организации и проведению итогового собеседования по русскому языку в 2023 году» </a:t>
            </a:r>
            <a:endParaRPr lang="ru-RU" sz="1600" b="1" dirty="0">
              <a:solidFill>
                <a:srgbClr val="333399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5" y="265113"/>
            <a:ext cx="859631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Перечень региональных </a:t>
            </a:r>
            <a:r>
              <a:rPr lang="ru-RU" sz="2400" b="1" dirty="0" smtClean="0">
                <a:solidFill>
                  <a:srgbClr val="2E3192"/>
                </a:solidFill>
                <a:latin typeface="Cambria" pitchFamily="18" charset="0"/>
              </a:rPr>
              <a:t>нормативных </a:t>
            </a: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правовых актов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306004" y="746946"/>
            <a:ext cx="8590346" cy="15104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Порядок проведения и проверки итогового собеседования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по 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русскому языку как условия допуска к государственной итоговой аттестации по образовательным программам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основного 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общего образования в Красноярском крае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(утв.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приказом 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министерства образования Красноярского края</a:t>
            </a:r>
            <a:br>
              <a:rPr lang="ru-RU" sz="1600" b="1" dirty="0">
                <a:solidFill>
                  <a:srgbClr val="333399"/>
                </a:solidFill>
                <a:latin typeface="Cambria" pitchFamily="18" charset="0"/>
              </a:rPr>
            </a:b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от 06.02.2019 №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4-11-04, с последующим изменением от 01.02.2021 № 2-11-04)  </a:t>
            </a:r>
            <a:endParaRPr lang="ru-RU" sz="1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321113" y="2428492"/>
            <a:ext cx="4660462" cy="24006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Об организации и проведении итогового собеседования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по 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русскому языку как условия допуска к государственной итоговой аттестации по образовательным программам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основного 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общего образования в Красноярском крае в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2023 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году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(Приказ министерства образования Красноярского края </a:t>
            </a:r>
            <a:endParaRPr lang="ru-RU" sz="1600" b="1" dirty="0" smtClean="0">
              <a:solidFill>
                <a:srgbClr val="333399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от 11.01.2023 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№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9-11-05</a:t>
            </a: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)  </a:t>
            </a:r>
            <a:endParaRPr lang="ru-RU" sz="1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5133976" y="2425591"/>
            <a:ext cx="3790950" cy="23750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Об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определении минимального количества баллов, полученных обучающимися, экстернами за итоговое собеседование </a:t>
            </a:r>
            <a:endParaRPr lang="ru-RU" sz="1600" b="1" dirty="0">
              <a:solidFill>
                <a:srgbClr val="333399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по русскому языку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в 2023 году, для выставления оценки «зачет»</a:t>
            </a:r>
            <a:endParaRPr lang="ru-RU" sz="1600" b="1" dirty="0">
              <a:solidFill>
                <a:srgbClr val="333399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333399"/>
                </a:solidFill>
                <a:latin typeface="Cambria" pitchFamily="18" charset="0"/>
              </a:rPr>
              <a:t>(Приказ министерства образования Красноярского </a:t>
            </a: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края</a:t>
            </a:r>
            <a:endParaRPr lang="ru-RU" sz="1600" b="1" dirty="0">
              <a:solidFill>
                <a:srgbClr val="333399"/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333399"/>
                </a:solidFill>
                <a:latin typeface="Cambria" pitchFamily="18" charset="0"/>
              </a:rPr>
              <a:t>от 12.01.2023 № 10-11-05)  </a:t>
            </a:r>
            <a:endParaRPr lang="ru-RU" sz="16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9338" y="198438"/>
            <a:ext cx="7859712" cy="4619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E3192"/>
                </a:solidFill>
                <a:latin typeface="Cambria" pitchFamily="18" charset="0"/>
              </a:rPr>
              <a:t>Участники итогового собеседования</a:t>
            </a:r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339725" y="655639"/>
            <a:ext cx="8537575" cy="2239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 b="1" u="sng" dirty="0">
                <a:solidFill>
                  <a:srgbClr val="2E3192"/>
                </a:solidFill>
                <a:latin typeface="Cambria" pitchFamily="18" charset="0"/>
              </a:rPr>
              <a:t>Обучающиеся IX классов общеобразовательных организаций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, в том числе:</a:t>
            </a:r>
          </a:p>
          <a:p>
            <a:pPr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    - обучающиеся с ОВЗ, дети-инвалиды и инвалиды;</a:t>
            </a:r>
          </a:p>
          <a:p>
            <a:pPr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    - лица, обучающиеся по состоянию здоровья на дому, в образовательных организациях, в том числе санаторно-курортных, в которых проводятся необходимые лечебные, реабилитационные и оздоровительные мероприятия для нуждающихся в длительном лечении;</a:t>
            </a:r>
          </a:p>
          <a:p>
            <a:pPr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    - лица, не допущенные к ГИА и не завершившие освоение образовательной программы основного общего образования в предыдущие годы, которые зачисляются в образовательные организации на срок, необходимый для прохождения ГИА</a:t>
            </a:r>
            <a:endParaRPr lang="ru-RU" sz="1500" dirty="0">
              <a:solidFill>
                <a:srgbClr val="2E3192"/>
              </a:solidFill>
              <a:latin typeface="Cambria" pitchFamily="18" charset="0"/>
            </a:endParaRP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333375" y="3014663"/>
            <a:ext cx="8543925" cy="18240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500" b="1" u="sng" dirty="0">
                <a:solidFill>
                  <a:srgbClr val="2E3192"/>
                </a:solidFill>
                <a:latin typeface="Cambria" pitchFamily="18" charset="0"/>
              </a:rPr>
              <a:t>Лица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, осваивающие образовательные программы основного общего образования в </a:t>
            </a:r>
            <a:r>
              <a:rPr lang="ru-RU" sz="1500" b="1" u="sng" dirty="0">
                <a:solidFill>
                  <a:srgbClr val="2E3192"/>
                </a:solidFill>
                <a:latin typeface="Cambria" pitchFamily="18" charset="0"/>
              </a:rPr>
              <a:t>форме семейного образования,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и </a:t>
            </a:r>
            <a:r>
              <a:rPr lang="ru-RU" sz="1500" b="1" u="sng" dirty="0">
                <a:solidFill>
                  <a:srgbClr val="2E3192"/>
                </a:solidFill>
                <a:latin typeface="Cambria" pitchFamily="18" charset="0"/>
              </a:rPr>
              <a:t>лица, обучающиеся по не имеющим государственной аккредитации образовательным программам </a:t>
            </a: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основного общего образования, имеющие право пройти экстерном ГИА в общеобразовательной организации (далее – экстерны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</a:rPr>
              <a:t>):</a:t>
            </a:r>
            <a:endParaRPr lang="ru-RU" sz="1500" b="1" dirty="0">
              <a:solidFill>
                <a:srgbClr val="2E3192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     - экстерны с ОВЗ, дети-инвалиды и инвалиды;</a:t>
            </a:r>
          </a:p>
          <a:p>
            <a:pPr>
              <a:defRPr/>
            </a:pPr>
            <a:r>
              <a:rPr lang="ru-RU" sz="1500" b="1" dirty="0">
                <a:solidFill>
                  <a:srgbClr val="2E3192"/>
                </a:solidFill>
                <a:latin typeface="Cambria" pitchFamily="18" charset="0"/>
              </a:rPr>
              <a:t>     - экстерны, не допущенные к ГИА и не завершившие освоение образовательной программы основного общего образования в предыдущие годы, которые зачисляются в образовательные организации на срок, необходимый для прохождения </a:t>
            </a:r>
            <a:r>
              <a:rPr lang="ru-RU" sz="1500" b="1" dirty="0" smtClean="0">
                <a:solidFill>
                  <a:srgbClr val="2E3192"/>
                </a:solidFill>
                <a:latin typeface="Cambria" pitchFamily="18" charset="0"/>
              </a:rPr>
              <a:t>ГИА</a:t>
            </a:r>
            <a:endParaRPr lang="ru-RU" sz="1500" b="1" dirty="0">
              <a:solidFill>
                <a:srgbClr val="2E319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95275" y="695324"/>
            <a:ext cx="5448300" cy="3667125"/>
          </a:xfrm>
          <a:prstGeom prst="round2Diag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 проводится ежегодно по текстам, темам и заданиям, сформированным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Рособрнадзором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срок - во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вторую среду февраля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сроки:</a:t>
            </a:r>
          </a:p>
          <a:p>
            <a:pPr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во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вторую рабочую среду марта </a:t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первый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рабочий понедельник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мая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6925" y="847725"/>
            <a:ext cx="2876550" cy="752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февраля 2023 г.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7400" y="2133600"/>
            <a:ext cx="2876550" cy="7524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марта 2023 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86450" y="3419475"/>
            <a:ext cx="2876550" cy="7524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мая 2023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81000" y="773113"/>
            <a:ext cx="8480425" cy="912812"/>
          </a:xfrm>
          <a:prstGeom prst="round2Diag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</a:rPr>
              <a:t>ИС проводится </a:t>
            </a:r>
            <a:r>
              <a:rPr lang="ru-RU" sz="2400" b="1" u="sng" dirty="0">
                <a:solidFill>
                  <a:schemeClr val="tx1"/>
                </a:solidFill>
              </a:rPr>
              <a:t>во всех </a:t>
            </a:r>
            <a:r>
              <a:rPr lang="ru-RU" sz="2400" b="1" dirty="0">
                <a:solidFill>
                  <a:schemeClr val="tx1"/>
                </a:solidFill>
              </a:rPr>
              <a:t>общеобразовательных организациях, расположенных на территории </a:t>
            </a:r>
            <a:r>
              <a:rPr lang="ru-RU" sz="2400" b="1" dirty="0" smtClean="0">
                <a:solidFill>
                  <a:schemeClr val="tx1"/>
                </a:solidFill>
              </a:rPr>
              <a:t>края. </a:t>
            </a:r>
            <a:endParaRPr lang="ru-RU" sz="2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9100" y="2038350"/>
            <a:ext cx="1038225" cy="1009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филиал 1</a:t>
            </a:r>
            <a:endParaRPr lang="ru-RU" sz="1100" dirty="0"/>
          </a:p>
        </p:txBody>
      </p:sp>
      <p:sp>
        <p:nvSpPr>
          <p:cNvPr id="7" name="Овал 6"/>
          <p:cNvSpPr/>
          <p:nvPr/>
        </p:nvSpPr>
        <p:spPr>
          <a:xfrm>
            <a:off x="1762124" y="2781300"/>
            <a:ext cx="1133475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юр.лицо</a:t>
            </a:r>
            <a:endParaRPr lang="ru-RU" sz="1100" dirty="0"/>
          </a:p>
        </p:txBody>
      </p:sp>
      <p:sp>
        <p:nvSpPr>
          <p:cNvPr id="8" name="Овал 7"/>
          <p:cNvSpPr/>
          <p:nvPr/>
        </p:nvSpPr>
        <p:spPr>
          <a:xfrm>
            <a:off x="457200" y="3619500"/>
            <a:ext cx="952500" cy="95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филиал 2</a:t>
            </a:r>
            <a:endParaRPr lang="ru-RU" sz="1100" dirty="0"/>
          </a:p>
        </p:txBody>
      </p:sp>
      <p:sp>
        <p:nvSpPr>
          <p:cNvPr id="9" name="Овал 8"/>
          <p:cNvSpPr/>
          <p:nvPr/>
        </p:nvSpPr>
        <p:spPr>
          <a:xfrm>
            <a:off x="190500" y="1876425"/>
            <a:ext cx="1504950" cy="1362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0025" y="3438525"/>
            <a:ext cx="1504950" cy="1362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71625" y="2638425"/>
            <a:ext cx="1504950" cy="1362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24250" y="1809750"/>
            <a:ext cx="1038225" cy="10096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филиал 1</a:t>
            </a:r>
            <a:endParaRPr lang="ru-RU" sz="1100" dirty="0"/>
          </a:p>
        </p:txBody>
      </p:sp>
      <p:sp>
        <p:nvSpPr>
          <p:cNvPr id="13" name="Овал 12"/>
          <p:cNvSpPr/>
          <p:nvPr/>
        </p:nvSpPr>
        <p:spPr>
          <a:xfrm>
            <a:off x="4600574" y="2695575"/>
            <a:ext cx="1133475" cy="1066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юр.лицо</a:t>
            </a:r>
            <a:endParaRPr lang="ru-RU" sz="1100" dirty="0"/>
          </a:p>
        </p:txBody>
      </p:sp>
      <p:sp>
        <p:nvSpPr>
          <p:cNvPr id="14" name="Овал 13"/>
          <p:cNvSpPr/>
          <p:nvPr/>
        </p:nvSpPr>
        <p:spPr>
          <a:xfrm>
            <a:off x="3533775" y="3524250"/>
            <a:ext cx="952500" cy="9525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филиал 2</a:t>
            </a:r>
            <a:endParaRPr lang="ru-RU" sz="1100" dirty="0"/>
          </a:p>
        </p:txBody>
      </p:sp>
      <p:sp>
        <p:nvSpPr>
          <p:cNvPr id="17" name="Овал 16"/>
          <p:cNvSpPr/>
          <p:nvPr/>
        </p:nvSpPr>
        <p:spPr>
          <a:xfrm>
            <a:off x="4410075" y="2552700"/>
            <a:ext cx="1504950" cy="1362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углом вверх 19"/>
          <p:cNvSpPr/>
          <p:nvPr/>
        </p:nvSpPr>
        <p:spPr>
          <a:xfrm>
            <a:off x="4476750" y="3981450"/>
            <a:ext cx="723900" cy="40957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углом вверх 20"/>
          <p:cNvSpPr/>
          <p:nvPr/>
        </p:nvSpPr>
        <p:spPr>
          <a:xfrm flipV="1">
            <a:off x="4581525" y="2047875"/>
            <a:ext cx="809625" cy="4286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353175" y="1981200"/>
            <a:ext cx="1038225" cy="100965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филиал 1</a:t>
            </a:r>
            <a:endParaRPr lang="ru-RU" sz="1100" dirty="0"/>
          </a:p>
        </p:txBody>
      </p:sp>
      <p:sp>
        <p:nvSpPr>
          <p:cNvPr id="23" name="Овал 22"/>
          <p:cNvSpPr/>
          <p:nvPr/>
        </p:nvSpPr>
        <p:spPr>
          <a:xfrm>
            <a:off x="7696199" y="2724150"/>
            <a:ext cx="1133475" cy="1066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юр.лицо</a:t>
            </a:r>
            <a:endParaRPr lang="ru-RU" sz="1100" dirty="0"/>
          </a:p>
        </p:txBody>
      </p:sp>
      <p:sp>
        <p:nvSpPr>
          <p:cNvPr id="24" name="Овал 23"/>
          <p:cNvSpPr/>
          <p:nvPr/>
        </p:nvSpPr>
        <p:spPr>
          <a:xfrm>
            <a:off x="6391275" y="3562350"/>
            <a:ext cx="952500" cy="9525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филиал 2</a:t>
            </a:r>
            <a:endParaRPr lang="ru-RU" sz="1100" dirty="0"/>
          </a:p>
        </p:txBody>
      </p:sp>
      <p:sp>
        <p:nvSpPr>
          <p:cNvPr id="26" name="Овал 25"/>
          <p:cNvSpPr/>
          <p:nvPr/>
        </p:nvSpPr>
        <p:spPr>
          <a:xfrm>
            <a:off x="6134100" y="3381375"/>
            <a:ext cx="1504950" cy="1362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05700" y="2581275"/>
            <a:ext cx="1504950" cy="1362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углом вверх 27"/>
          <p:cNvSpPr/>
          <p:nvPr/>
        </p:nvSpPr>
        <p:spPr>
          <a:xfrm flipV="1">
            <a:off x="7419975" y="2085975"/>
            <a:ext cx="809625" cy="4286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33374" y="723901"/>
            <a:ext cx="8486775" cy="1362074"/>
          </a:xfrm>
          <a:prstGeom prst="round2Diag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Продолжительность проведения итогового собеседования для каждого участника ИС </a:t>
            </a:r>
            <a:r>
              <a:rPr lang="ru-RU" sz="2000" b="1" dirty="0" smtClean="0">
                <a:solidFill>
                  <a:schemeClr val="tx1"/>
                </a:solidFill>
              </a:rPr>
              <a:t>– 15-16 </a:t>
            </a:r>
            <a:r>
              <a:rPr lang="ru-RU" sz="2000" b="1" dirty="0">
                <a:solidFill>
                  <a:schemeClr val="tx1"/>
                </a:solidFill>
              </a:rPr>
              <a:t>минут.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Для участников ИС с ОВЗ, детей-инвалидов и инвалидов продолжительность проведения ИС увеличивается на 30 минут.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54012" y="2295525"/>
            <a:ext cx="8485187" cy="2571750"/>
          </a:xfrm>
          <a:prstGeom prst="round2Diag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Итоговое собеседование может проводиться как в ходе учебного процесса, так и вне учебного процесса в общеобразовательной организации. </a:t>
            </a:r>
          </a:p>
          <a:p>
            <a:pPr>
              <a:defRPr/>
            </a:pPr>
            <a:endParaRPr lang="ru-RU" sz="1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Решение о выборе варианта проведения итогового собеседования принимается общеобразовательной организацией самостоятельно путем издания распорядительного акта в форме приказа.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850" y="638176"/>
            <a:ext cx="8561388" cy="1847850"/>
          </a:xfrm>
          <a:prstGeom prst="round2Diag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Для проведения итогового собеседования в школе выделяются:</a:t>
            </a: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</a:rPr>
              <a:t> аудитории проведения итогового собеседования;</a:t>
            </a: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</a:rPr>
              <a:t> аудитории ожидания итогового собеседования;</a:t>
            </a: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</a:rPr>
              <a:t> учебные кабинеты для участников, прошедших итоговое собеседование;</a:t>
            </a:r>
          </a:p>
          <a:p>
            <a:pPr>
              <a:buFontTx/>
              <a:buChar char="-"/>
              <a:defRPr/>
            </a:pPr>
            <a:r>
              <a:rPr lang="ru-RU" sz="2000" b="1" dirty="0">
                <a:solidFill>
                  <a:schemeClr val="tx1"/>
                </a:solidFill>
              </a:rPr>
              <a:t> штаб.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7338" y="2667000"/>
            <a:ext cx="8609012" cy="2162175"/>
          </a:xfrm>
          <a:prstGeom prst="round2Diag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0" scaled="1"/>
            <a:tileRect/>
          </a:gra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Для проведения ИС в школе создается </a:t>
            </a:r>
            <a:r>
              <a:rPr lang="ru-RU" sz="2000" b="1" u="sng" dirty="0">
                <a:solidFill>
                  <a:schemeClr val="tx1"/>
                </a:solidFill>
              </a:rPr>
              <a:t>комиссия по проведению и проверке ИС</a:t>
            </a:r>
            <a:r>
              <a:rPr lang="ru-RU" sz="2000" b="1" dirty="0">
                <a:solidFill>
                  <a:schemeClr val="tx1"/>
                </a:solidFill>
              </a:rPr>
              <a:t>, в которую входят:</a:t>
            </a:r>
          </a:p>
          <a:p>
            <a:pPr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    ответственный организатор;</a:t>
            </a:r>
          </a:p>
          <a:p>
            <a:pPr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    технические специалисты;</a:t>
            </a:r>
          </a:p>
          <a:p>
            <a:pPr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    организаторы проведения ИС;</a:t>
            </a:r>
          </a:p>
          <a:p>
            <a:pPr>
              <a:defRPr/>
            </a:pPr>
            <a:r>
              <a:rPr lang="ru-RU" sz="2000" b="1" i="1" dirty="0" smtClean="0">
                <a:solidFill>
                  <a:schemeClr val="tx1"/>
                </a:solidFill>
              </a:rPr>
              <a:t>    собеседники</a:t>
            </a:r>
            <a:r>
              <a:rPr lang="ru-RU" sz="2000" b="1" i="1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    эксперты.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7187" y="717550"/>
            <a:ext cx="8567737" cy="852488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</a:rPr>
              <a:t>Итоговое собеседование начинается в 09.00 часов и проводится по </a:t>
            </a:r>
            <a:r>
              <a:rPr lang="ru-RU" sz="2000" b="1" dirty="0" err="1">
                <a:solidFill>
                  <a:schemeClr val="tx1"/>
                </a:solidFill>
              </a:rPr>
              <a:t>безбланковой</a:t>
            </a:r>
            <a:r>
              <a:rPr lang="ru-RU" sz="2000" b="1" dirty="0">
                <a:solidFill>
                  <a:schemeClr val="tx1"/>
                </a:solidFill>
              </a:rPr>
              <a:t> технологии.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15913" y="1724025"/>
            <a:ext cx="8569325" cy="133350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</a:rPr>
              <a:t>В день проведения ИС участникам ИС и лицам, привлеченным к его проведению, </a:t>
            </a:r>
            <a:r>
              <a:rPr lang="ru-RU" sz="1800" b="1" u="sng" dirty="0">
                <a:solidFill>
                  <a:srgbClr val="C00000"/>
                </a:solidFill>
              </a:rPr>
              <a:t>запрещается иметь при себе и использовать</a:t>
            </a:r>
            <a:r>
              <a:rPr lang="ru-RU" sz="1800" b="1" dirty="0">
                <a:solidFill>
                  <a:srgbClr val="C00000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средства связи, фото-, аудио- видеоаппаратуру, справочные материалы, письменные заметки и иные средства хранения и передачи информации.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8613" y="3211513"/>
            <a:ext cx="8569325" cy="1817687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defRPr/>
            </a:pPr>
            <a:r>
              <a:rPr lang="ru-RU" sz="1800" b="1" dirty="0">
                <a:solidFill>
                  <a:schemeClr val="tx1"/>
                </a:solidFill>
              </a:rPr>
              <a:t>На рабочем столе участника ИС в аудитории проведения ИС помимо текстов, тем и заданий ИС могут находиться: </a:t>
            </a:r>
          </a:p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         </a:t>
            </a:r>
            <a:r>
              <a:rPr lang="ru-RU" sz="1800" b="1" i="1" dirty="0" smtClean="0">
                <a:solidFill>
                  <a:schemeClr val="tx1"/>
                </a:solidFill>
              </a:rPr>
              <a:t>ручка</a:t>
            </a:r>
            <a:r>
              <a:rPr lang="ru-RU" sz="1800" b="1" i="1" dirty="0">
                <a:solidFill>
                  <a:schemeClr val="tx1"/>
                </a:solidFill>
              </a:rPr>
              <a:t>; </a:t>
            </a:r>
          </a:p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         документ, удостоверяющий личность;</a:t>
            </a:r>
          </a:p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         лекарственные средства (при необходимости);</a:t>
            </a:r>
          </a:p>
          <a:p>
            <a:pPr>
              <a:defRPr/>
            </a:pPr>
            <a:r>
              <a:rPr lang="ru-RU" sz="1800" b="1" i="1" dirty="0">
                <a:solidFill>
                  <a:schemeClr val="tx1"/>
                </a:solidFill>
              </a:rPr>
              <a:t>         специальные технические средства (для участников с ОВЗ).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27507</TotalTime>
  <Words>1075</Words>
  <Application>Microsoft Office PowerPoint</Application>
  <PresentationFormat>Экран (16:9)</PresentationFormat>
  <Paragraphs>115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Cambria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Горохова</cp:lastModifiedBy>
  <cp:revision>2164</cp:revision>
  <cp:lastPrinted>2018-08-22T04:29:50Z</cp:lastPrinted>
  <dcterms:modified xsi:type="dcterms:W3CDTF">2023-02-06T02:26:12Z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