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4E08-4606-4335-843D-7E3ED1D3A52C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3C28-EECD-4CA3-8E54-0CEDA20080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680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4E08-4606-4335-843D-7E3ED1D3A52C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3C28-EECD-4CA3-8E54-0CEDA20080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385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4E08-4606-4335-843D-7E3ED1D3A52C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3C28-EECD-4CA3-8E54-0CEDA20080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470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4E08-4606-4335-843D-7E3ED1D3A52C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3C28-EECD-4CA3-8E54-0CEDA20080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417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4E08-4606-4335-843D-7E3ED1D3A52C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3C28-EECD-4CA3-8E54-0CEDA20080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655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4E08-4606-4335-843D-7E3ED1D3A52C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3C28-EECD-4CA3-8E54-0CEDA20080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780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4E08-4606-4335-843D-7E3ED1D3A52C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3C28-EECD-4CA3-8E54-0CEDA20080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910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4E08-4606-4335-843D-7E3ED1D3A52C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3C28-EECD-4CA3-8E54-0CEDA20080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759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4E08-4606-4335-843D-7E3ED1D3A52C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3C28-EECD-4CA3-8E54-0CEDA20080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457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4E08-4606-4335-843D-7E3ED1D3A52C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3C28-EECD-4CA3-8E54-0CEDA20080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520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4E08-4606-4335-843D-7E3ED1D3A52C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3C28-EECD-4CA3-8E54-0CEDA20080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80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B4E08-4606-4335-843D-7E3ED1D3A52C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43C28-EECD-4CA3-8E54-0CEDA20080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969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Итоговое сочинение (изложение) -2023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Методические рекомендации, правила заполнения бланков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3298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2662" y="575212"/>
            <a:ext cx="109728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4.3.14. Во время проведения итогового сочинения (изложения) на рабочем столе</a:t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участников итогового сочинения (изложения) помимо бланка регистрации и бланков</a:t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записи (дополнительных бланков записи), находятся:</a:t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ручка (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гелиевая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или капиллярная с чернилами черного цвета);</a:t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документ, удостоверяющий личность;</a:t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для участников итогового сочинения – орфографический словарь, выданный по</a:t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месту проведения итогового сочинения;</a:t>
            </a:r>
            <a:r>
              <a:rPr lang="ru-RU" dirty="0" smtClean="0"/>
              <a:t>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лекарства (при необходимости);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продукты питания для дополнительного приема пищи (перекус), бутилированная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питьевая вода при условии, что упаковка указанных продуктов питания и воды, а также их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потребление не будут отвлекать других участников итогового сочинения (изложения) от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написания ими итогового сочинения (изложения) (при необходимости);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для участников итогового сочинения (изложения);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черновики;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4.3.19. Участники итогового сочинения (изложения), досрочно завершившие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написание итогового сочинения (изложения), сдают бланки регистрации, бланки записи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(дополнительные бланки записи), черновики и покидают место проведения итогового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сочинения (изложения), не дожидаясь установленного времени завершения итогового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сочинения (изложения).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4.3.21. Член комиссии по проведению итогового сочинения (изложения) ставит «Z»5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бланка записи (или дополнительного бланка записи), оставшейся незаполненной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6368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561568"/>
              </p:ext>
            </p:extLst>
          </p:nvPr>
        </p:nvGraphicFramePr>
        <p:xfrm>
          <a:off x="1891860" y="932246"/>
          <a:ext cx="7199587" cy="5362951"/>
        </p:xfrm>
        <a:graphic>
          <a:graphicData uri="http://schemas.openxmlformats.org/drawingml/2006/table">
            <a:tbl>
              <a:tblPr/>
              <a:tblGrid>
                <a:gridCol w="1641131">
                  <a:extLst>
                    <a:ext uri="{9D8B030D-6E8A-4147-A177-3AD203B41FA5}">
                      <a16:colId xmlns:a16="http://schemas.microsoft.com/office/drawing/2014/main" val="2475750396"/>
                    </a:ext>
                  </a:extLst>
                </a:gridCol>
                <a:gridCol w="5558456">
                  <a:extLst>
                    <a:ext uri="{9D8B030D-6E8A-4147-A177-3AD203B41FA5}">
                      <a16:colId xmlns:a16="http://schemas.microsoft.com/office/drawing/2014/main" val="294138614"/>
                    </a:ext>
                  </a:extLst>
                </a:gridCol>
              </a:tblGrid>
              <a:tr h="165351">
                <a:tc>
                  <a:txBody>
                    <a:bodyPr/>
                    <a:lstStyle/>
                    <a:p>
                      <a:r>
                        <a:rPr lang="ru-RU" sz="12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  <a:endParaRPr lang="ru-RU" sz="1200" dirty="0">
                        <a:effectLst/>
                      </a:endParaRPr>
                    </a:p>
                  </a:txBody>
                  <a:tcPr marL="52216" marR="52216" marT="26108" marB="261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Разделы и подразделы</a:t>
                      </a:r>
                      <a:endParaRPr lang="ru-RU" sz="1200" dirty="0">
                        <a:effectLst/>
                      </a:endParaRPr>
                    </a:p>
                  </a:txBody>
                  <a:tcPr marL="52216" marR="52216" marT="26108" marB="261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8979330"/>
                  </a:ext>
                </a:extLst>
              </a:tr>
              <a:tr h="504755">
                <a:tc>
                  <a:txBody>
                    <a:bodyPr/>
                    <a:lstStyle/>
                    <a:p>
                      <a:r>
                        <a:rPr lang="ru-RU" sz="12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endParaRPr lang="ru-RU" sz="1200" dirty="0">
                        <a:effectLst/>
                      </a:endParaRPr>
                    </a:p>
                  </a:txBody>
                  <a:tcPr marL="52216" marR="52216" marT="26108" marB="261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Духовно-нравственные ориентиры в жизни человека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26108" marB="261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20582"/>
                  </a:ext>
                </a:extLst>
              </a:tr>
              <a:tr h="391620">
                <a:tc>
                  <a:txBody>
                    <a:bodyPr/>
                    <a:lstStyle/>
                    <a:p>
                      <a:r>
                        <a:rPr lang="ru-RU" sz="12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1.1. </a:t>
                      </a:r>
                      <a:endParaRPr lang="ru-RU" sz="1200">
                        <a:effectLst/>
                      </a:endParaRPr>
                    </a:p>
                  </a:txBody>
                  <a:tcPr marL="52216" marR="52216" marT="26108" marB="261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Внутренний мир человека и его личностные качества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26108" marB="261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51886"/>
                  </a:ext>
                </a:extLst>
              </a:tr>
              <a:tr h="731025">
                <a:tc>
                  <a:txBody>
                    <a:bodyPr/>
                    <a:lstStyle/>
                    <a:p>
                      <a:r>
                        <a:rPr lang="ru-RU" sz="12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1.2. </a:t>
                      </a:r>
                      <a:endParaRPr lang="ru-RU" sz="1200">
                        <a:effectLst/>
                      </a:endParaRPr>
                    </a:p>
                  </a:txBody>
                  <a:tcPr marL="52216" marR="52216" marT="26108" marB="261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человека к другому человеку (окружению), нравственные идеалы и</a:t>
                      </a:r>
                      <a:b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выбор между добром и злом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26108" marB="261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1785964"/>
                  </a:ext>
                </a:extLst>
              </a:tr>
              <a:tr h="278486">
                <a:tc>
                  <a:txBody>
                    <a:bodyPr/>
                    <a:lstStyle/>
                    <a:p>
                      <a:r>
                        <a:rPr lang="ru-RU" sz="12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1.3. </a:t>
                      </a:r>
                      <a:endParaRPr lang="ru-RU" sz="1200">
                        <a:effectLst/>
                      </a:endParaRPr>
                    </a:p>
                  </a:txBody>
                  <a:tcPr marL="52216" marR="52216" marT="26108" marB="261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Познание человеком самого себя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26108" marB="261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7912354"/>
                  </a:ext>
                </a:extLst>
              </a:tr>
              <a:tr h="278486">
                <a:tc>
                  <a:txBody>
                    <a:bodyPr/>
                    <a:lstStyle/>
                    <a:p>
                      <a:r>
                        <a:rPr lang="ru-RU" sz="12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1.4. </a:t>
                      </a:r>
                      <a:endParaRPr lang="ru-RU" sz="1200">
                        <a:effectLst/>
                      </a:endParaRPr>
                    </a:p>
                  </a:txBody>
                  <a:tcPr marL="52216" marR="52216" marT="26108" marB="261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Свобода человека и ее ограничения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26108" marB="261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0353726"/>
                  </a:ext>
                </a:extLst>
              </a:tr>
              <a:tr h="391620">
                <a:tc>
                  <a:txBody>
                    <a:bodyPr/>
                    <a:lstStyle/>
                    <a:p>
                      <a:r>
                        <a:rPr lang="ru-RU" sz="1200" b="1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</a:t>
                      </a:r>
                      <a:endParaRPr lang="ru-RU" sz="1200">
                        <a:effectLst/>
                      </a:endParaRPr>
                    </a:p>
                  </a:txBody>
                  <a:tcPr marL="52216" marR="52216" marT="26108" marB="261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Семья, общество, Отечество в жизни человека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26108" marB="261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3740937"/>
                  </a:ext>
                </a:extLst>
              </a:tr>
              <a:tr h="278486">
                <a:tc>
                  <a:txBody>
                    <a:bodyPr/>
                    <a:lstStyle/>
                    <a:p>
                      <a:r>
                        <a:rPr lang="ru-RU" sz="12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2.1. </a:t>
                      </a:r>
                      <a:endParaRPr lang="ru-RU" sz="1200">
                        <a:effectLst/>
                      </a:endParaRPr>
                    </a:p>
                  </a:txBody>
                  <a:tcPr marL="52216" marR="52216" marT="26108" marB="261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Семья, род; семейные ценности и традиции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26108" marB="261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649049"/>
                  </a:ext>
                </a:extLst>
              </a:tr>
              <a:tr h="165351">
                <a:tc>
                  <a:txBody>
                    <a:bodyPr/>
                    <a:lstStyle/>
                    <a:p>
                      <a:r>
                        <a:rPr lang="ru-RU" sz="12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2.2. </a:t>
                      </a:r>
                      <a:endParaRPr lang="ru-RU" sz="1200">
                        <a:effectLst/>
                      </a:endParaRPr>
                    </a:p>
                  </a:txBody>
                  <a:tcPr marL="52216" marR="52216" marT="26108" marB="261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и общество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26108" marB="261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7451553"/>
                  </a:ext>
                </a:extLst>
              </a:tr>
              <a:tr h="391620">
                <a:tc>
                  <a:txBody>
                    <a:bodyPr/>
                    <a:lstStyle/>
                    <a:p>
                      <a:r>
                        <a:rPr lang="ru-RU" sz="12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2.3. </a:t>
                      </a:r>
                      <a:endParaRPr lang="ru-RU" sz="1200">
                        <a:effectLst/>
                      </a:endParaRPr>
                    </a:p>
                  </a:txBody>
                  <a:tcPr marL="52216" marR="52216" marT="26108" marB="261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Родина, государство, гражданская позиция человека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26108" marB="261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3873149"/>
                  </a:ext>
                </a:extLst>
              </a:tr>
              <a:tr h="278486">
                <a:tc>
                  <a:txBody>
                    <a:bodyPr/>
                    <a:lstStyle/>
                    <a:p>
                      <a:r>
                        <a:rPr lang="ru-RU" sz="1200" b="1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</a:t>
                      </a:r>
                      <a:endParaRPr lang="ru-RU" sz="1200">
                        <a:effectLst/>
                      </a:endParaRPr>
                    </a:p>
                  </a:txBody>
                  <a:tcPr marL="52216" marR="52216" marT="26108" marB="261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Природа и культура в жизни человека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26108" marB="261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948973"/>
                  </a:ext>
                </a:extLst>
              </a:tr>
              <a:tr h="165351">
                <a:tc>
                  <a:txBody>
                    <a:bodyPr/>
                    <a:lstStyle/>
                    <a:p>
                      <a:r>
                        <a:rPr lang="ru-RU" sz="12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3.1. </a:t>
                      </a:r>
                      <a:endParaRPr lang="ru-RU" sz="1200">
                        <a:effectLst/>
                      </a:endParaRPr>
                    </a:p>
                  </a:txBody>
                  <a:tcPr marL="52216" marR="52216" marT="26108" marB="261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Природа и человек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26108" marB="261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2958325"/>
                  </a:ext>
                </a:extLst>
              </a:tr>
              <a:tr h="165351">
                <a:tc>
                  <a:txBody>
                    <a:bodyPr/>
                    <a:lstStyle/>
                    <a:p>
                      <a:r>
                        <a:rPr lang="ru-RU" sz="12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3.2. </a:t>
                      </a:r>
                      <a:endParaRPr lang="ru-RU" sz="1200">
                        <a:effectLst/>
                      </a:endParaRPr>
                    </a:p>
                  </a:txBody>
                  <a:tcPr marL="52216" marR="52216" marT="26108" marB="261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Наука и человек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26108" marB="261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9524296"/>
                  </a:ext>
                </a:extLst>
              </a:tr>
              <a:tr h="165351">
                <a:tc>
                  <a:txBody>
                    <a:bodyPr/>
                    <a:lstStyle/>
                    <a:p>
                      <a:r>
                        <a:rPr lang="ru-RU" sz="12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3.3. </a:t>
                      </a:r>
                      <a:endParaRPr lang="ru-RU" sz="1200">
                        <a:effectLst/>
                      </a:endParaRPr>
                    </a:p>
                  </a:txBody>
                  <a:tcPr marL="52216" marR="52216" marT="26108" marB="261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Искусство и человек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26108" marB="261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2276587"/>
                  </a:ext>
                </a:extLst>
              </a:tr>
              <a:tr h="16535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</a:rPr>
                        <a:t>3.4</a:t>
                      </a:r>
                      <a:endParaRPr lang="ru-RU" sz="1200" dirty="0">
                        <a:effectLst/>
                      </a:endParaRPr>
                    </a:p>
                  </a:txBody>
                  <a:tcPr marL="52216" marR="52216" marT="26108" marB="261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 и языковая личность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26108" marB="26108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9276666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857742" y="7530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закрытого банка тем итогового сочинения</a:t>
            </a:r>
            <a:br>
              <a:rPr kumimoji="0" lang="ru-RU" altLang="ru-RU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884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9220" y="179453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Даты и продолжительность написания итогового сочинения (изложения)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2.3.1. Итоговое сочинение (изложение) проводится в первую среду декабря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последнего года обучения (основная дата проведения итогового сочинения (изложения).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2.3.2. Продолжительность написания итогового сочинения (изложения) составляет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часа 55 минут (235 минут).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продолжительность написания итогового сочинения (изложения)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включается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выделенное на подготовительные мероприятия (инструктаж участников итогового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сочинения (изложения), заполнение ими регистрационных полей бланков и др.), а также на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перенос ассистентом в стандартные бланки записи итогового сочинения (изложения),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выполненного слепыми и слабовидящими участниками итогового сочинения (изложения)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специально предусмотренных тетрадях, выполненного в бланках итогового сочинения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(изложения) увеличенного размера, итогового сочинения (изложения), выполненного на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компьютере, устных итоговых сочинений (изложений) из аудиозаписей.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2383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3813" y="261433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Повторный допуск к написанию итогового сочинения (изложения)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2.4.1. К написанию итогового сочинения (изложения) в текущем учебном году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дополнительные даты (в первую среду февраля и вторую среду апреля) допускаются: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обучающиеся и экстерны, получившие по итоговому сочинению (изложению)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неудовлетворительный результат («незачет»);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обучающиеся и экстерны, удаленные с итогового сочинения (изложения) за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требований, перечисленных в подпункте 4.3.15 настоящих Методических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рекомендаций;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участники итогового сочинения (изложения), не явившиеся на итоговое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 (изложение) по уважительным причинам (болезнь или иные обстоятельства),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подтвержденным документально;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участники итогового сочинения (изложения), не завершившие написание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итогового сочинения (изложения) по уважительным причинам (болезнь или иные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обстоятельства), подтвержденным документально.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2.4.2. Обучающиеся и экстерны, получившие по итоговому сочинению (изложению)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неудовлетворительный результат («незачет»), могут быть повторно допущены к участию в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итоговом сочинении (изложении) в текущем учебном году, но не более двух раз и только в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даты, установленные Порядком.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8203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2283" y="281403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Повторный допуск к написанию итогового сочинения (изложения)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2.4.1. К написанию итогового сочинения (изложения) в текущем учебном году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дополнительные даты (в первую среду февраля и вторую среду апреля) допускаются: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обучающиеся и экстерны, получившие по итоговому сочинению (изложению)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неудовлетворительный результат («незачет»);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обучающиеся и экстерны, удаленные с итогового сочинения (изложения) за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требований, перечисленных в подпункте 4.3.15 настоящих Методических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рекомендаций;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участники итогового сочинения (изложения), не явившиеся на итоговое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 (изложение) по уважительным причинам (болезнь или иные обстоятельства),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подтвержденным документально;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участники итогового сочинения (изложения), не завершившие написание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итогового сочинения (изложения) по уважительным причинам (болезнь или иные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обстоятельства), подтвержденным документально.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2.4.2. Обучающиеся и экстерны, получившие по итоговому сочинению (изложению)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неудовлетворительный результат («незачет»), могут быть повторно допущены к участию в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итоговом сочинении (изложении) в текущем учебном году, но не более двух раз и только в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даты, установленные Порядком.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2.5.4. Темы итогового сочинения и образы оригиналов бланков итогового сочинения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доступны образовательным организациям высшего образования через ФИС.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636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9221" y="253025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организации в рамках организации и проведения итогового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сочинения (изложения):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подпись информируют работников, привлекаемых к проведению и проверке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итогового сочинения (изложения), о порядке проведения и проверки итогового сочинения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(изложения) на территории субъекта Российской Федерации, установленном ОИВ;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подпись информируют участников итогового сочинения (изложения) и их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(законных представителей) о местах и сроках проведения итогового сочинения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(изложения), о порядке проведения итогового сочинения (изложения) на территории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субъекта Российской Федерации, установленном ОИВ, об основаниях для удаления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итогового сочинения (изложения), о ведении во время проведения итогового сочинения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(изложения) видеозаписи (в случае, если соответствующее решение было принято ОИВ), о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 и месте ознакомления с результатами итогового сочинения (изложения), а также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итогового сочинения (изложения), полученных обучающимися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экстернами;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подпись организуют ознакомление обучающихся, экстернов и их родителей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(законных представителей) с Памяткой о порядке проведения итогового сочинения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(изложения) (см. Приложение 5);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обеспечивают участников итогового сочинения орфографическими словарями при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 итогового сочинения;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обеспечивают участников итогового изложения орфографическими и толковыми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словарями при проведении итогового изложения.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8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7179" y="222545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итогового сочинения (изложения)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образовательных организациях и (или) местах проведения итогового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сочинения (изложения)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4.1. Места проведения итогового сочинения (изложения)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4.1.1. Итоговое сочинение (изложение) проводится в образовательных организациях,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которых обучающиеся осваивают образовательные программы среднего общего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и (или) местах проведения итогового сочинения (изложения), определенных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ОИВ.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привлекаемые к проведению и проверке итогового сочинения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(изложения)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4.2.1. Для проведения итогового сочинения (изложения) привлекаются члены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по проведению итогового сочинения (изложения), а также ассистенты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участников итогового сочинения (изложения) с ОВЗ, участников итогового сочинения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(изложения) – детей-инвалидов и инвалидов (при необходимости), медицинские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работники. Для проверки итогового сочинения (изложения) привлекаются члены комиссии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проверке итогового сочинения (изложения)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93682" y="4034981"/>
            <a:ext cx="1004788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4.3. Проведение итогового сочинения (изложения)</a:t>
            </a:r>
            <a:b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4.3.1. До начала итогового сочинения (изложения) руководитель образовательной</a:t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организации, в которой проводится итоговое сочинение (изложение), распределяет</a:t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участников итогового сочинения (изложения) по учебным кабинетам в произвольном</a:t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порядке (форма ИС-04 «Список участников итогового сочинения (изложения) в ОО (месте</a:t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проведения)»).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1588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5138" y="325547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4.3.3. Вход участников итогового сочинения (изложения) в места проведения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итогового сочинения (изложения) начинается с 09:00 по местному времени. Участники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итогового сочинения (изложения) рассаживаются за рабочие столы в учебном кабинете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произвольном порядке (по одному человеку за рабочий стол). Во время проведения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итогового сочинения (изложения) в учебном кабинете должны присутствовать не менее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двух членов комиссии по проведению итогового сочинения (изложения).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4.3.4. Итоговое сочинение (изложение) начинается в 10:00 по местному времени.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4.3.5. Если участник итогового сочинения (изложения) опоздал, он допускается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написанию итогового сочинения (изложения), при этом время окончания написания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итогового сочинения (изложения), зафиксированное на доске (информационном стенде)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членами комиссии по проведению итогового сочинения (изложения) в соответствии с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подпунктом 4.3.12 настоящих Методических рекомендаций, не продлевается.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4.3.6. До начала итогового сочинения (изложения) в учебном кабинете члены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по проведению итогового сочинения (изложения) проводят инструктаж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(см. Приложение 7). Инструктаж состоит из двух частей. Первая часть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инструктажа проводится до 10:00 по местному времени и включает в себя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участников о порядке проведения итогового сочинения (изложения), в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 числе о случаях удаления с итогового сочинения (изложения), о процедуре досрочного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завершения итогового сочинения (изложения) по уважительным причинам,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продолжительности написания итогового сочинения (изложения), о времени и месте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ознакомления с результатами итогового сочинения (изложения), а также о том, что записи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черновиках не обрабатываются и не проверяются.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6826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1434" y="415481"/>
            <a:ext cx="10741573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4.3.8. Начиная с 09:45 по местному времени член комиссии по проведению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итогового сочинения (изложения) принимает у руководителя темы сочинения (тексты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для итогового изложения). Темы сочинения могут быть распечатаны на каждого участника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или размещены на доске (информационном стенде), текст для изложения выдается члену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комиссии по проведению итогового сочинения (изложения) для прочтения участникам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итогового изложения. Инструкции для участников итогового сочинения (изложения)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распечатываются на каждого участника отдельно (см. Приложения 1, 2).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4.3.9. При проведении второй части инструктажа, которая начинается не ранее 10:00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по местному времени, члены комиссии по проведению итогового сочинения (изложения)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должны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ознакомить участников итогового сочинения (изложения) с темами итогового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сочинения (названиями текстов для итогового изложения) (содержательное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комментирование тем итогового сочинения и текстов для итогового изложения не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допускается).</a:t>
            </a:r>
            <a:r>
              <a:rPr lang="ru-RU" sz="1600" dirty="0" smtClean="0"/>
              <a:t>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4.3.11. Члены комиссии по проведению итогового сочинения (изложения)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проверяют правильность заполнения участниками итогового сочинения (изложения)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регистрационных полей бланков. Членам комиссии по проведению итогового сочинения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(изложения) также необходимо проверить бланк регистрации и бланки записи каждого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 итогового сочинения (изложения) на корректность вписанного участником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итогового сочинения (изложения) кода вида работы, наименования вида работы, номера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темы итогового сочинения (текста для итогового изложения).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4.3.12. После проведения второй части инструктажа члены комиссии по проведению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итогового сочинения (изложения) объявляют начало, продолжительность4 и время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окончания написания итогового сочинения (изложения) и фиксируют их на доске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(информационном стенде), после чего участники итогового сочинения (изложения)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приступают к написанию итогового сочинения (изложения)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2357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211</Words>
  <Application>Microsoft Office PowerPoint</Application>
  <PresentationFormat>Широкоэкранный</PresentationFormat>
  <Paragraphs>45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Итоговое сочинение (изложение) -2023</vt:lpstr>
      <vt:lpstr>Презентация PowerPoint</vt:lpstr>
      <vt:lpstr>Даты и продолжительность написания итогового сочинения (изложения) 2.3.1. Итоговое сочинение (изложение) проводится в первую среду декабря последнего года обучения (основная дата проведения итогового сочинения (изложения). 2.3.2. Продолжительность написания итогового сочинения (изложения) составляет 3 часа 55 минут (235 минут). В продолжительность написания итогового сочинения (изложения) не включается время, выделенное на подготовительные мероприятия (инструктаж участников итогового сочинения (изложения), заполнение ими регистрационных полей бланков и др.), а также на перенос ассистентом в стандартные бланки записи итогового сочинения (изложения), выполненного слепыми и слабовидящими участниками итогового сочинения (изложения) в специально предусмотренных тетрадях, выполненного в бланках итогового сочинения (изложения) увеличенного размера, итогового сочинения (изложения), выполненного на компьютере, устных итоговых сочинений (изложений) из аудиозаписей.  </vt:lpstr>
      <vt:lpstr>Повторный допуск к написанию итогового сочинения (изложения) 2.4.1. К написанию итогового сочинения (изложения) в текущем учебном году в дополнительные даты (в первую среду февраля и вторую среду апреля) допускаются: а) обучающиеся и экстерны, получившие по итоговому сочинению (изложению) неудовлетворительный результат («незачет»); б) обучающиеся и экстерны, удаленные с итогового сочинения (изложения) за нарушение требований, перечисленных в подпункте 4.3.15 настоящих Методических рекомендаций; в) участники итогового сочинения (изложения), не явившиеся на итоговое сочинение (изложение) по уважительным причинам (болезнь или иные обстоятельства), подтвержденным документально; г) участники итогового сочинения (изложения), не завершившие написание итогового сочинения (изложения) по уважительным причинам (болезнь или иные обстоятельства), подтвержденным документально. 2.4.2. Обучающиеся и экстерны, получившие по итоговому сочинению (изложению) неудовлетворительный результат («незачет»), могут быть повторно допущены к участию в итоговом сочинении (изложении) в текущем учебном году, но не более двух раз и только в дополнительные даты, установленные Порядком.  </vt:lpstr>
      <vt:lpstr>Повторный допуск к написанию итогового сочинения (изложения) 2.4.1. К написанию итогового сочинения (изложения) в текущем учебном году в дополнительные даты (в первую среду февраля и вторую среду апреля) допускаются: а) обучающиеся и экстерны, получившие по итоговому сочинению (изложению) неудовлетворительный результат («незачет»); б) обучающиеся и экстерны, удаленные с итогового сочинения (изложения) за нарушение требований, перечисленных в подпункте 4.3.15 настоящих Методических рекомендаций; в) участники итогового сочинения (изложения), не явившиеся на итоговое сочинение (изложение) по уважительным причинам (болезнь или иные обстоятельства), подтвержденным документально; г) участники итогового сочинения (изложения), не завершившие написание итогового сочинения (изложения) по уважительным причинам (болезнь или иные обстоятельства), подтвержденным документально. 2.4.2. Обучающиеся и экстерны, получившие по итоговому сочинению (изложению) неудовлетворительный результат («незачет»), могут быть повторно допущены к участию в итоговом сочинении (изложении) в текущем учебном году, но не более двух раз и только в дополнительные даты, установленные Порядком.  2.5.4. Темы итогового сочинения и образы оригиналов бланков итогового сочинения участников доступны образовательным организациям высшего образования через ФИС.  </vt:lpstr>
      <vt:lpstr>Образовательные организации в рамках организации и проведения итогового сочинения (изложения): под подпись информируют работников, привлекаемых к проведению и проверке итогового сочинения (изложения), о порядке проведения и проверки итогового сочинения (изложения) на территории субъекта Российской Федерации, установленном ОИВ; под подпись информируют участников итогового сочинения (изложения) и их родителей (законных представителей) о местах и сроках проведения итогового сочинения (изложения), о порядке проведения итогового сочинения (изложения) на территории субъекта Российской Федерации, установленном ОИВ, об основаниях для удаления с итогового сочинения (изложения), о ведении во время проведения итогового сочинения (изложения) видеозаписи (в случае, если соответствующее решение было принято ОИВ), о времени и месте ознакомления с результатами итогового сочинения (изложения), а также о результатах итогового сочинения (изложения), полученных обучающимися и экстернами; под подпись организуют ознакомление обучающихся, экстернов и их родителей (законных представителей) с Памяткой о порядке проведения итогового сочинения (изложения) (см. Приложение 5); обеспечивают участников итогового сочинения орфографическими словарями при проведении итогового сочинения; обеспечивают участников итогового изложения орфографическими и толковыми словарями при проведении итогового изложения.  </vt:lpstr>
      <vt:lpstr>Порядок проведения итогового сочинения (изложения) в образовательных организациях и (или) местах проведения итогового сочинения (изложения) 4.1. Места проведения итогового сочинения (изложения) 4.1.1. Итоговое сочинение (изложение) проводится в образовательных организациях, в которых обучающиеся осваивают образовательные программы среднего общего образования, и (или) местах проведения итогового сочинения (изложения), определенных ОИВ.  Лица, привлекаемые к проведению и проверке итогового сочинения (изложения) 4.2.1. Для проведения итогового сочинения (изложения) привлекаются члены комиссии по проведению итогового сочинения (изложения), а также ассистенты для участников итогового сочинения (изложения) с ОВЗ, участников итогового сочинения (изложения) – детей-инвалидов и инвалидов (при необходимости), медицинские работники. Для проверки итогового сочинения (изложения) привлекаются члены комиссии по проверке итогового сочинения (изложения)    </vt:lpstr>
      <vt:lpstr>4.3.3. Вход участников итогового сочинения (изложения) в места проведения итогового сочинения (изложения) начинается с 09:00 по местному времени. Участники итогового сочинения (изложения) рассаживаются за рабочие столы в учебном кабинете в произвольном порядке (по одному человеку за рабочий стол). Во время проведения итогового сочинения (изложения) в учебном кабинете должны присутствовать не менее двух членов комиссии по проведению итогового сочинения (изложения). 4.3.4. Итоговое сочинение (изложение) начинается в 10:00 по местному времени. 4.3.5. Если участник итогового сочинения (изложения) опоздал, он допускается к написанию итогового сочинения (изложения), при этом время окончания написания итогового сочинения (изложения), зафиксированное на доске (информационном стенде) членами комиссии по проведению итогового сочинения (изложения) в соответствии с подпунктом 4.3.12 настоящих Методических рекомендаций, не продлевается.  4.3.6. До начала итогового сочинения (изложения) в учебном кабинете члены комиссии по проведению итогового сочинения (изложения) проводят инструктаж участников (см. Приложение 7). Инструктаж состоит из двух частей. Первая часть инструктажа проводится до 10:00 по местному времени и включает в себя информирование участников о порядке проведения итогового сочинения (изложения), в том числе о случаях удаления с итогового сочинения (изложения), о процедуре досрочного завершения итогового сочинения (изложения) по уважительным причинам, продолжительности написания итогового сочинения (изложения), о времени и месте ознакомления с результатами итогового сочинения (изложения), а также о том, что записи на черновиках не обрабатываются и не проверяются.  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Итоговое сочин</dc:title>
  <dc:creator>Горохова</dc:creator>
  <cp:lastModifiedBy>Горохова</cp:lastModifiedBy>
  <cp:revision>6</cp:revision>
  <dcterms:created xsi:type="dcterms:W3CDTF">2023-09-26T03:32:26Z</dcterms:created>
  <dcterms:modified xsi:type="dcterms:W3CDTF">2023-09-26T05:35:42Z</dcterms:modified>
</cp:coreProperties>
</file>