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2" r:id="rId4"/>
    <p:sldId id="29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renirovochny_variant_1_itogovoe_ustnoe_sobesedovanie_OGE_2024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dzeninfra.ru/get-zen_doc/1880126/pub_64f9afb140159a051aa2726c_64f9b0a1a518707a8ec6483a/scale_2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374" y="389759"/>
            <a:ext cx="4048940" cy="26963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857225" y="685266"/>
            <a:ext cx="2419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2023-2024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FB3429-DCCF-4EDB-836E-35AAF4F7DB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573016"/>
            <a:ext cx="5350135" cy="247548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2A7383-E9A3-4544-9567-61B58302568A}"/>
              </a:ext>
            </a:extLst>
          </p:cNvPr>
          <p:cNvSpPr/>
          <p:nvPr/>
        </p:nvSpPr>
        <p:spPr>
          <a:xfrm>
            <a:off x="3521634" y="3789040"/>
            <a:ext cx="20642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0"/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B725AE23-E043-4432-9A7D-129A83F31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538531"/>
              </p:ext>
            </p:extLst>
          </p:nvPr>
        </p:nvGraphicFramePr>
        <p:xfrm>
          <a:off x="457200" y="260648"/>
          <a:ext cx="8507288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4266457203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39699938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218248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Устное собеседование 9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Итоговое сочинение (изложение) 11кл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367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Для чего?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Допуск к ГИА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Допуск к ГИА 11</a:t>
                      </a:r>
                    </a:p>
                    <a:p>
                      <a:r>
                        <a:rPr lang="ru-RU" dirty="0"/>
                        <a:t>По решению ВУЗа +10 баллов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13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Даты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14.02.2024 – основной этап</a:t>
                      </a:r>
                    </a:p>
                    <a:p>
                      <a:r>
                        <a:rPr lang="ru-RU" dirty="0"/>
                        <a:t>Дополнительные сроки: 13.03.2024 и 15.04.2024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06.12.2023-основной этап</a:t>
                      </a:r>
                    </a:p>
                    <a:p>
                      <a:r>
                        <a:rPr lang="ru-RU" dirty="0"/>
                        <a:t>Дополнительные сроки: 07.02.2024 и 10.04.2024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3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Общие сведения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своей школе</a:t>
                      </a:r>
                    </a:p>
                    <a:p>
                      <a:r>
                        <a:rPr lang="ru-RU" dirty="0"/>
                        <a:t>Начало в  9.00</a:t>
                      </a:r>
                    </a:p>
                    <a:p>
                      <a:r>
                        <a:rPr lang="ru-RU" dirty="0"/>
                        <a:t>Участвуют: экзаменатор-собеседник,  эксперт,  обучающийся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своей школе</a:t>
                      </a:r>
                    </a:p>
                    <a:p>
                      <a:r>
                        <a:rPr lang="ru-RU" dirty="0"/>
                        <a:t>Начало в 10.00 ч</a:t>
                      </a:r>
                    </a:p>
                    <a:p>
                      <a:r>
                        <a:rPr lang="ru-RU" dirty="0"/>
                        <a:t>В аудитории 2 организатора, 1 вне аудитории и общественный наблюдатель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387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Продолжительность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Каждый ученик примерно 15 минут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3часа 55 минут (без учета времени на инструктаж и заполнение бланков)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5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Ознакомление с результатами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своей школе по окончании всей процедуры итогового собеседования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своей школе на следующий день после проведения итогового сочинения (изложения)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934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DD3B946-2896-4E17-95C6-EAE406CDF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02592"/>
              </p:ext>
            </p:extLst>
          </p:nvPr>
        </p:nvGraphicFramePr>
        <p:xfrm>
          <a:off x="318356" y="134620"/>
          <a:ext cx="8507288" cy="6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3992487644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223110488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782977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Устное собеседование 9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Итоговое сочинение (изложение) 11кл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9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Система оценивания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Максимум 20баллов, 10-20 баллов – «ЗАЧЕТ», менее 10 баллов – «НЕЗАЧЕТ»</a:t>
                      </a:r>
                    </a:p>
                    <a:p>
                      <a:r>
                        <a:rPr lang="ru-RU" dirty="0"/>
                        <a:t>ТИПЫ заданий: 1. Выразительное чтение</a:t>
                      </a:r>
                    </a:p>
                    <a:p>
                      <a:r>
                        <a:rPr lang="ru-RU" dirty="0"/>
                        <a:t>2.Пересказ прочитанного текста</a:t>
                      </a:r>
                    </a:p>
                    <a:p>
                      <a:r>
                        <a:rPr lang="ru-RU" dirty="0"/>
                        <a:t>3.Монологическое высказывание по одной из выбранных тем</a:t>
                      </a:r>
                    </a:p>
                    <a:p>
                      <a:r>
                        <a:rPr lang="ru-RU" dirty="0"/>
                        <a:t>4.Диалог  с экзаменатором-собеседником по выбранной теме монолога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Рекомендуемый объем от 350 слов, менее 250 слов – «НЕЗАЧЕТ»</a:t>
                      </a:r>
                    </a:p>
                    <a:p>
                      <a:r>
                        <a:rPr lang="ru-RU" dirty="0"/>
                        <a:t>Критерии: №1 соответствие темы; №2 аргументирование, привлечение литературного материала; №3 Композиция и логика рассуждения; №4 Качество письменной речи; №5грамотность</a:t>
                      </a:r>
                    </a:p>
                    <a:p>
                      <a:r>
                        <a:rPr lang="ru-RU" dirty="0"/>
                        <a:t>Критерии №1 и №2  основные, если по одному из низ незачет, следовательно, общий результат НЕЗАЧЕТ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10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2" action="ppaction://hlinkfile"/>
                        </a:rPr>
                        <a:t>Тренировочный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комплект тем итогового сочинения включены по две темы из каждого раздела банка тем итогового сочинения в соответствии со следующей последовательностью. Темы 1, 2 «Духовно-нравственные ориентиры в жизни человека». Темы 3, 4 «Семья, общество, Отечество в жизни человека». Темы 5, 6 «Природа и культура в жизни человека».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261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9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50874"/>
              </p:ext>
            </p:extLst>
          </p:nvPr>
        </p:nvGraphicFramePr>
        <p:xfrm>
          <a:off x="301823" y="1196752"/>
          <a:ext cx="8229602" cy="261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286">
                  <a:extLst>
                    <a:ext uri="{9D8B030D-6E8A-4147-A177-3AD203B41FA5}">
                      <a16:colId xmlns:a16="http://schemas.microsoft.com/office/drawing/2014/main" val="3780102303"/>
                    </a:ext>
                  </a:extLst>
                </a:gridCol>
                <a:gridCol w="687093">
                  <a:extLst>
                    <a:ext uri="{9D8B030D-6E8A-4147-A177-3AD203B41FA5}">
                      <a16:colId xmlns:a16="http://schemas.microsoft.com/office/drawing/2014/main" val="100031067"/>
                    </a:ext>
                  </a:extLst>
                </a:gridCol>
                <a:gridCol w="687093">
                  <a:extLst>
                    <a:ext uri="{9D8B030D-6E8A-4147-A177-3AD203B41FA5}">
                      <a16:colId xmlns:a16="http://schemas.microsoft.com/office/drawing/2014/main" val="3209902788"/>
                    </a:ext>
                  </a:extLst>
                </a:gridCol>
                <a:gridCol w="461038">
                  <a:extLst>
                    <a:ext uri="{9D8B030D-6E8A-4147-A177-3AD203B41FA5}">
                      <a16:colId xmlns:a16="http://schemas.microsoft.com/office/drawing/2014/main" val="907133427"/>
                    </a:ext>
                  </a:extLst>
                </a:gridCol>
                <a:gridCol w="554561">
                  <a:extLst>
                    <a:ext uri="{9D8B030D-6E8A-4147-A177-3AD203B41FA5}">
                      <a16:colId xmlns:a16="http://schemas.microsoft.com/office/drawing/2014/main" val="1778039790"/>
                    </a:ext>
                  </a:extLst>
                </a:gridCol>
                <a:gridCol w="886829">
                  <a:extLst>
                    <a:ext uri="{9D8B030D-6E8A-4147-A177-3AD203B41FA5}">
                      <a16:colId xmlns:a16="http://schemas.microsoft.com/office/drawing/2014/main" val="621553706"/>
                    </a:ext>
                  </a:extLst>
                </a:gridCol>
                <a:gridCol w="886829">
                  <a:extLst>
                    <a:ext uri="{9D8B030D-6E8A-4147-A177-3AD203B41FA5}">
                      <a16:colId xmlns:a16="http://schemas.microsoft.com/office/drawing/2014/main" val="4113900731"/>
                    </a:ext>
                  </a:extLst>
                </a:gridCol>
                <a:gridCol w="765577">
                  <a:extLst>
                    <a:ext uri="{9D8B030D-6E8A-4147-A177-3AD203B41FA5}">
                      <a16:colId xmlns:a16="http://schemas.microsoft.com/office/drawing/2014/main" val="3752678288"/>
                    </a:ext>
                  </a:extLst>
                </a:gridCol>
                <a:gridCol w="765577">
                  <a:extLst>
                    <a:ext uri="{9D8B030D-6E8A-4147-A177-3AD203B41FA5}">
                      <a16:colId xmlns:a16="http://schemas.microsoft.com/office/drawing/2014/main" val="1485555322"/>
                    </a:ext>
                  </a:extLst>
                </a:gridCol>
                <a:gridCol w="592629">
                  <a:extLst>
                    <a:ext uri="{9D8B030D-6E8A-4147-A177-3AD203B41FA5}">
                      <a16:colId xmlns:a16="http://schemas.microsoft.com/office/drawing/2014/main" val="2610527905"/>
                    </a:ext>
                  </a:extLst>
                </a:gridCol>
                <a:gridCol w="656545">
                  <a:extLst>
                    <a:ext uri="{9D8B030D-6E8A-4147-A177-3AD203B41FA5}">
                      <a16:colId xmlns:a16="http://schemas.microsoft.com/office/drawing/2014/main" val="2676861388"/>
                    </a:ext>
                  </a:extLst>
                </a:gridCol>
                <a:gridCol w="656545">
                  <a:extLst>
                    <a:ext uri="{9D8B030D-6E8A-4147-A177-3AD203B41FA5}">
                      <a16:colId xmlns:a16="http://schemas.microsoft.com/office/drawing/2014/main" val="3908097696"/>
                    </a:ext>
                  </a:extLst>
                </a:gridCol>
              </a:tblGrid>
              <a:tr h="1787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272290192"/>
                  </a:ext>
                </a:extLst>
              </a:tr>
              <a:tr h="357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обществознание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Английский язык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 и ИКТ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Литература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2528914863"/>
                  </a:ext>
                </a:extLst>
              </a:tr>
              <a:tr h="178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1454557779"/>
                  </a:ext>
                </a:extLst>
              </a:tr>
              <a:tr h="17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252677741"/>
                  </a:ext>
                </a:extLst>
              </a:tr>
              <a:tr h="357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1509741232"/>
                  </a:ext>
                </a:extLst>
              </a:tr>
              <a:tr h="17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2410380283"/>
                  </a:ext>
                </a:extLst>
              </a:tr>
              <a:tr h="163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ребенок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Сдает только технологию по билетам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623596"/>
                  </a:ext>
                </a:extLst>
              </a:tr>
              <a:tr h="17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172637443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78649"/>
              </p:ext>
            </p:extLst>
          </p:nvPr>
        </p:nvGraphicFramePr>
        <p:xfrm>
          <a:off x="451881" y="4490867"/>
          <a:ext cx="8229601" cy="1607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473">
                  <a:extLst>
                    <a:ext uri="{9D8B030D-6E8A-4147-A177-3AD203B41FA5}">
                      <a16:colId xmlns:a16="http://schemas.microsoft.com/office/drawing/2014/main" val="444762888"/>
                    </a:ext>
                  </a:extLst>
                </a:gridCol>
                <a:gridCol w="507473">
                  <a:extLst>
                    <a:ext uri="{9D8B030D-6E8A-4147-A177-3AD203B41FA5}">
                      <a16:colId xmlns:a16="http://schemas.microsoft.com/office/drawing/2014/main" val="294718188"/>
                    </a:ext>
                  </a:extLst>
                </a:gridCol>
                <a:gridCol w="465263">
                  <a:extLst>
                    <a:ext uri="{9D8B030D-6E8A-4147-A177-3AD203B41FA5}">
                      <a16:colId xmlns:a16="http://schemas.microsoft.com/office/drawing/2014/main" val="4004783997"/>
                    </a:ext>
                  </a:extLst>
                </a:gridCol>
                <a:gridCol w="465263">
                  <a:extLst>
                    <a:ext uri="{9D8B030D-6E8A-4147-A177-3AD203B41FA5}">
                      <a16:colId xmlns:a16="http://schemas.microsoft.com/office/drawing/2014/main" val="824893905"/>
                    </a:ext>
                  </a:extLst>
                </a:gridCol>
                <a:gridCol w="465263">
                  <a:extLst>
                    <a:ext uri="{9D8B030D-6E8A-4147-A177-3AD203B41FA5}">
                      <a16:colId xmlns:a16="http://schemas.microsoft.com/office/drawing/2014/main" val="121621224"/>
                    </a:ext>
                  </a:extLst>
                </a:gridCol>
                <a:gridCol w="559643">
                  <a:extLst>
                    <a:ext uri="{9D8B030D-6E8A-4147-A177-3AD203B41FA5}">
                      <a16:colId xmlns:a16="http://schemas.microsoft.com/office/drawing/2014/main" val="3128614119"/>
                    </a:ext>
                  </a:extLst>
                </a:gridCol>
                <a:gridCol w="895429">
                  <a:extLst>
                    <a:ext uri="{9D8B030D-6E8A-4147-A177-3AD203B41FA5}">
                      <a16:colId xmlns:a16="http://schemas.microsoft.com/office/drawing/2014/main" val="2845593472"/>
                    </a:ext>
                  </a:extLst>
                </a:gridCol>
                <a:gridCol w="895429">
                  <a:extLst>
                    <a:ext uri="{9D8B030D-6E8A-4147-A177-3AD203B41FA5}">
                      <a16:colId xmlns:a16="http://schemas.microsoft.com/office/drawing/2014/main" val="3697637788"/>
                    </a:ext>
                  </a:extLst>
                </a:gridCol>
                <a:gridCol w="772592">
                  <a:extLst>
                    <a:ext uri="{9D8B030D-6E8A-4147-A177-3AD203B41FA5}">
                      <a16:colId xmlns:a16="http://schemas.microsoft.com/office/drawing/2014/main" val="1613423694"/>
                    </a:ext>
                  </a:extLst>
                </a:gridCol>
                <a:gridCol w="772592">
                  <a:extLst>
                    <a:ext uri="{9D8B030D-6E8A-4147-A177-3AD203B41FA5}">
                      <a16:colId xmlns:a16="http://schemas.microsoft.com/office/drawing/2014/main" val="4169586829"/>
                    </a:ext>
                  </a:extLst>
                </a:gridCol>
                <a:gridCol w="598059">
                  <a:extLst>
                    <a:ext uri="{9D8B030D-6E8A-4147-A177-3AD203B41FA5}">
                      <a16:colId xmlns:a16="http://schemas.microsoft.com/office/drawing/2014/main" val="4064808548"/>
                    </a:ext>
                  </a:extLst>
                </a:gridCol>
                <a:gridCol w="662561">
                  <a:extLst>
                    <a:ext uri="{9D8B030D-6E8A-4147-A177-3AD203B41FA5}">
                      <a16:colId xmlns:a16="http://schemas.microsoft.com/office/drawing/2014/main" val="2913146467"/>
                    </a:ext>
                  </a:extLst>
                </a:gridCol>
                <a:gridCol w="662561">
                  <a:extLst>
                    <a:ext uri="{9D8B030D-6E8A-4147-A177-3AD203B41FA5}">
                      <a16:colId xmlns:a16="http://schemas.microsoft.com/office/drawing/2014/main" val="1275650473"/>
                    </a:ext>
                  </a:extLst>
                </a:gridCol>
              </a:tblGrid>
              <a:tr h="1787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Предметы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352274"/>
                  </a:ext>
                </a:extLst>
              </a:tr>
              <a:tr h="357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Матем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Химия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Английский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 и ИКТ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география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3422112075"/>
                  </a:ext>
                </a:extLst>
              </a:tr>
              <a:tr h="178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Баз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964563995"/>
                  </a:ext>
                </a:extLst>
              </a:tr>
              <a:tr h="17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11-а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1" marR="58301" marT="0" marB="0"/>
                </a:tc>
                <a:extLst>
                  <a:ext uri="{0D108BD9-81ED-4DB2-BD59-A6C34878D82A}">
                    <a16:rowId xmlns:a16="http://schemas.microsoft.com/office/drawing/2014/main" val="188010324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535995"/>
            <a:ext cx="77662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Сводная таблица количества участников ОГЭ по предметам на 2023-2024 учебный год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4233" y="3982682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Сводная таблица количества участников ЕГЭ  по предметам на 2023-2024 учебный год</a:t>
            </a:r>
            <a:endParaRPr lang="ru-RU" altLang="ru-RU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82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410</Words>
  <Application>Microsoft Office PowerPoint</Application>
  <PresentationFormat>Экран (4:3)</PresentationFormat>
  <Paragraphs>157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500</dc:creator>
  <cp:lastModifiedBy>Горохова</cp:lastModifiedBy>
  <cp:revision>13</cp:revision>
  <dcterms:created xsi:type="dcterms:W3CDTF">2023-10-24T14:10:08Z</dcterms:created>
  <dcterms:modified xsi:type="dcterms:W3CDTF">2023-11-30T03:41:57Z</dcterms:modified>
</cp:coreProperties>
</file>