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81" r:id="rId3"/>
    <p:sldId id="282" r:id="rId4"/>
    <p:sldId id="284" r:id="rId5"/>
    <p:sldId id="285" r:id="rId6"/>
    <p:sldId id="286" r:id="rId7"/>
    <p:sldId id="287" r:id="rId8"/>
    <p:sldId id="288" r:id="rId9"/>
    <p:sldId id="289" r:id="rId10"/>
    <p:sldId id="290" r:id="rId11"/>
    <p:sldId id="280" r:id="rId1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F33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86" y="-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68C4FF4-6EE1-4A76-9B8F-B2F594D6C874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F7A747-1B53-4B3F-B8D2-D8AB0E1281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4BD201-5F9C-4593-BEFD-74C971F0B552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B22E6F0-797A-404D-B2F0-96032D2C16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7A3035-02C7-4538-A480-C6887B19F5A6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18664C-3B03-4311-A452-8E87A1DF2E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52DDE1-E9F2-4B50-AB95-1A36B28481DE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87BA6C-DE82-4922-A007-5CB817EE4E2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5011FA9-72D4-4D0D-AA04-5200C8F96D1C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CBFCBB-F7D8-4AD9-B5F9-93687358CA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8AA105-3B9A-485F-A7BD-B3B1C1BFF994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17202-91A5-4841-8837-12B3422A9C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03E727-7E97-4B76-A273-97C117DFD6DE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F140D1-42AB-456C-B3EB-2E58162D29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62FDA9A-A9AF-4522-BA4E-959710ABA8F2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4C3DF-49FF-4AA4-A1AB-8615103FAE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1C31E6-6AC6-4E62-806B-D0CB1E8C6262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0E188-B191-46AC-99B7-5113417AE6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E59BE0-226E-4980-AAF5-F1A9DF7C7AE8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D8319C-EFFD-43A6-A723-9E31BBA50F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94FB44-2B3A-4EA5-B708-4FEB9F41BBF1}" type="datetimeFigureOut">
              <a:rPr lang="ru-RU"/>
              <a:pPr>
                <a:defRPr/>
              </a:pPr>
              <a:t>20.01.2025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C51498-F984-481A-8E8C-4DDFA9BC91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5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20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://linda6035.ucoz.ru/" TargetMode="Externa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6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3" cstate="email">
            <a:duotone>
              <a:prstClr val="black"/>
              <a:schemeClr val="accent5">
                <a:tint val="45000"/>
                <a:satMod val="400000"/>
              </a:schemeClr>
            </a:duotone>
          </a:blip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оугольник 20"/>
          <p:cNvSpPr/>
          <p:nvPr userDrawn="1"/>
        </p:nvSpPr>
        <p:spPr>
          <a:xfrm>
            <a:off x="1500166" y="142852"/>
            <a:ext cx="7500990" cy="6572296"/>
          </a:xfrm>
          <a:prstGeom prst="rect">
            <a:avLst/>
          </a:prstGeom>
          <a:blipFill>
            <a:blip r:embed="rId13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3" name="Прямоугольник 32"/>
          <p:cNvSpPr/>
          <p:nvPr userDrawn="1"/>
        </p:nvSpPr>
        <p:spPr>
          <a:xfrm>
            <a:off x="142844" y="142852"/>
            <a:ext cx="1214446" cy="6572296"/>
          </a:xfrm>
          <a:prstGeom prst="rect">
            <a:avLst/>
          </a:prstGeom>
          <a:blipFill>
            <a:blip r:embed="rId13" cstate="email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tile tx="0" ty="0" sx="100000" sy="100000" flip="none" algn="tl"/>
          </a:blip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pic>
        <p:nvPicPr>
          <p:cNvPr id="40" name="Рисунок 39" descr="0_b4102_1793a431_S.png"/>
          <p:cNvPicPr>
            <a:picLocks noChangeAspect="1"/>
          </p:cNvPicPr>
          <p:nvPr userDrawn="1"/>
        </p:nvPicPr>
        <p:blipFill>
          <a:blip r:embed="rId14" cstate="email"/>
          <a:stretch>
            <a:fillRect/>
          </a:stretch>
        </p:blipFill>
        <p:spPr>
          <a:xfrm>
            <a:off x="214282" y="3071810"/>
            <a:ext cx="522290" cy="456133"/>
          </a:xfrm>
          <a:prstGeom prst="rect">
            <a:avLst/>
          </a:prstGeom>
        </p:spPr>
      </p:pic>
      <p:sp>
        <p:nvSpPr>
          <p:cNvPr id="10" name="Прямоугольник 9"/>
          <p:cNvSpPr/>
          <p:nvPr userDrawn="1"/>
        </p:nvSpPr>
        <p:spPr>
          <a:xfrm>
            <a:off x="142844" y="6500834"/>
            <a:ext cx="1199367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15"/>
              </a:rPr>
              <a:t>http://linda6035.ucoz.ru/</a:t>
            </a:r>
            <a:endParaRPr lang="ru-RU" sz="8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img-fotki.yandex.ru/get/9299/134091466.f5/0_d4d6e_ccd0a668_S"/>
          <p:cNvPicPr>
            <a:picLocks noChangeAspect="1" noChangeArrowheads="1"/>
          </p:cNvPicPr>
          <p:nvPr userDrawn="1"/>
        </p:nvPicPr>
        <p:blipFill>
          <a:blip r:embed="rId16" cstate="email"/>
          <a:srcRect/>
          <a:stretch>
            <a:fillRect/>
          </a:stretch>
        </p:blipFill>
        <p:spPr bwMode="auto">
          <a:xfrm flipH="1">
            <a:off x="285720" y="5072074"/>
            <a:ext cx="1009650" cy="1428750"/>
          </a:xfrm>
          <a:prstGeom prst="rect">
            <a:avLst/>
          </a:prstGeom>
          <a:noFill/>
        </p:spPr>
      </p:pic>
      <p:pic>
        <p:nvPicPr>
          <p:cNvPr id="17412" name="Picture 4" descr="http://img-fotki.yandex.ru/get/6613/134091466.a/0_8eae3_6ea58e84_S"/>
          <p:cNvPicPr>
            <a:picLocks noChangeAspect="1" noChangeArrowheads="1"/>
          </p:cNvPicPr>
          <p:nvPr userDrawn="1"/>
        </p:nvPicPr>
        <p:blipFill>
          <a:blip r:embed="rId17" cstate="email"/>
          <a:srcRect/>
          <a:stretch>
            <a:fillRect/>
          </a:stretch>
        </p:blipFill>
        <p:spPr bwMode="auto">
          <a:xfrm>
            <a:off x="285720" y="1500174"/>
            <a:ext cx="1071570" cy="1190633"/>
          </a:xfrm>
          <a:prstGeom prst="rect">
            <a:avLst/>
          </a:prstGeom>
          <a:noFill/>
        </p:spPr>
      </p:pic>
      <p:pic>
        <p:nvPicPr>
          <p:cNvPr id="17414" name="Picture 6" descr="http://img-fotki.yandex.ru/get/9300/134091466.c5/0_c98b9_19d24419_S"/>
          <p:cNvPicPr>
            <a:picLocks noChangeAspect="1" noChangeArrowheads="1"/>
          </p:cNvPicPr>
          <p:nvPr userDrawn="1"/>
        </p:nvPicPr>
        <p:blipFill>
          <a:blip r:embed="rId18" cstate="email"/>
          <a:srcRect/>
          <a:stretch>
            <a:fillRect/>
          </a:stretch>
        </p:blipFill>
        <p:spPr bwMode="auto">
          <a:xfrm>
            <a:off x="142844" y="0"/>
            <a:ext cx="1214446" cy="1214446"/>
          </a:xfrm>
          <a:prstGeom prst="rect">
            <a:avLst/>
          </a:prstGeom>
          <a:noFill/>
        </p:spPr>
      </p:pic>
      <p:pic>
        <p:nvPicPr>
          <p:cNvPr id="17418" name="Picture 10" descr="http://img-fotki.yandex.ru/get/4904/134091466.f5/0_d4d6d_4740c1eb_S"/>
          <p:cNvPicPr>
            <a:picLocks noChangeAspect="1" noChangeArrowheads="1"/>
          </p:cNvPicPr>
          <p:nvPr userDrawn="1"/>
        </p:nvPicPr>
        <p:blipFill>
          <a:blip r:embed="rId19" cstate="email"/>
          <a:srcRect/>
          <a:stretch>
            <a:fillRect/>
          </a:stretch>
        </p:blipFill>
        <p:spPr bwMode="auto">
          <a:xfrm>
            <a:off x="142844" y="3000372"/>
            <a:ext cx="1176112" cy="642942"/>
          </a:xfrm>
          <a:prstGeom prst="rect">
            <a:avLst/>
          </a:prstGeom>
          <a:noFill/>
        </p:spPr>
      </p:pic>
      <p:pic>
        <p:nvPicPr>
          <p:cNvPr id="17420" name="Picture 12" descr="http://img-fotki.yandex.ru/get/9558/134091466.9a/0_c0378_bebb161_S"/>
          <p:cNvPicPr>
            <a:picLocks noChangeAspect="1" noChangeArrowheads="1"/>
          </p:cNvPicPr>
          <p:nvPr userDrawn="1"/>
        </p:nvPicPr>
        <p:blipFill>
          <a:blip r:embed="rId20" cstate="email"/>
          <a:srcRect/>
          <a:stretch>
            <a:fillRect/>
          </a:stretch>
        </p:blipFill>
        <p:spPr bwMode="auto">
          <a:xfrm>
            <a:off x="214282" y="4000504"/>
            <a:ext cx="1043121" cy="78581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school.infourok.ru/videouroki/280c4fe7-28f1-4d81-a0f7-d25fadd4e3d0" TargetMode="External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0070C0"/>
                </a:solidFill>
              </a:rPr>
              <a:t>Заявка на оценку: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357422" y="1643050"/>
            <a:ext cx="5400684" cy="3954459"/>
          </a:xfrm>
        </p:spPr>
        <p:txBody>
          <a:bodyPr/>
          <a:lstStyle/>
          <a:p>
            <a:r>
              <a:rPr lang="ru-RU" sz="4400" dirty="0" smtClean="0"/>
              <a:t>28-32 </a:t>
            </a:r>
            <a:r>
              <a:rPr lang="ru-RU" sz="4400" dirty="0" smtClean="0"/>
              <a:t>балла – «5»   </a:t>
            </a:r>
          </a:p>
          <a:p>
            <a:r>
              <a:rPr lang="ru-RU" sz="4400" dirty="0" smtClean="0"/>
              <a:t>22-27 балов – «4»   </a:t>
            </a:r>
          </a:p>
          <a:p>
            <a:r>
              <a:rPr lang="ru-RU" sz="4400" dirty="0" smtClean="0"/>
              <a:t>16-21  балл – «3»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500166" y="357166"/>
            <a:ext cx="7643834" cy="619762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</a:t>
            </a:r>
            <a:endParaRPr lang="ru-RU" dirty="0" smtClean="0"/>
          </a:p>
          <a:p>
            <a:pPr marL="514350" indent="-514350">
              <a:buAutoNum type="arabicPeriod"/>
            </a:pPr>
            <a:r>
              <a:rPr lang="ru-RU" dirty="0" smtClean="0"/>
              <a:t>Усвоил </a:t>
            </a:r>
            <a:r>
              <a:rPr lang="ru-RU" dirty="0" smtClean="0"/>
              <a:t>полностью, получил за </a:t>
            </a:r>
            <a:r>
              <a:rPr lang="ru-RU" dirty="0" smtClean="0"/>
              <a:t>урок </a:t>
            </a:r>
            <a:r>
              <a:rPr lang="ru-RU" b="1" dirty="0" smtClean="0"/>
              <a:t>«5»</a:t>
            </a:r>
          </a:p>
          <a:p>
            <a:pPr marL="514350" indent="-514350"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2. В основном усвоил, но требуется ещё разобрать дома, получил за урок </a:t>
            </a:r>
            <a:r>
              <a:rPr lang="ru-RU" b="1" dirty="0" smtClean="0"/>
              <a:t>«4»</a:t>
            </a:r>
            <a:r>
              <a:rPr lang="ru-RU" dirty="0" smtClean="0"/>
              <a:t> или </a:t>
            </a:r>
            <a:r>
              <a:rPr lang="ru-RU" b="1" dirty="0" smtClean="0"/>
              <a:t>«3</a:t>
            </a:r>
            <a:r>
              <a:rPr lang="ru-RU" b="1" dirty="0" smtClean="0"/>
              <a:t>»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3. Не понял тему.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571604" y="274638"/>
            <a:ext cx="7115196" cy="1143000"/>
          </a:xfrm>
        </p:spPr>
        <p:txBody>
          <a:bodyPr/>
          <a:lstStyle/>
          <a:p>
            <a:r>
              <a:rPr lang="ru-RU" sz="3600" b="1" dirty="0" smtClean="0"/>
              <a:t>Домашнее задание (на выбор)</a:t>
            </a:r>
            <a:endParaRPr lang="ru-RU" sz="3600" b="1" dirty="0"/>
          </a:p>
        </p:txBody>
      </p:sp>
      <p:pic>
        <p:nvPicPr>
          <p:cNvPr id="5" name="Picture 7" descr="dbdee13c60c9204fee7ec8d256b5f9fa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762875" y="1714488"/>
            <a:ext cx="1381125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Текст 3"/>
          <p:cNvSpPr>
            <a:spLocks noGrp="1"/>
          </p:cNvSpPr>
          <p:nvPr>
            <p:ph type="body" sz="half" idx="4294967295"/>
          </p:nvPr>
        </p:nvSpPr>
        <p:spPr>
          <a:xfrm>
            <a:off x="1571604" y="1071546"/>
            <a:ext cx="7358113" cy="5591175"/>
          </a:xfrm>
          <a:prstGeom prst="rect">
            <a:avLst/>
          </a:prstGeo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ru-RU" sz="4000" dirty="0" smtClean="0"/>
              <a:t>1 </a:t>
            </a:r>
            <a:r>
              <a:rPr lang="ru-RU" sz="4000" dirty="0" smtClean="0"/>
              <a:t>– составить художественный рассказ с главной героиней,  Кислотой, используя знания о свойствах кислот</a:t>
            </a:r>
            <a:r>
              <a:rPr lang="ru-RU" sz="4000" dirty="0" smtClean="0"/>
              <a:t>.</a:t>
            </a:r>
          </a:p>
          <a:p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2 -  </a:t>
            </a:r>
            <a:r>
              <a:rPr lang="ru-RU" sz="4000" dirty="0" smtClean="0"/>
              <a:t>ещё раз повторить информацию о свойствах кислот по §25  и составить кроссворд (до 10 слов) по теме «Кислоты</a:t>
            </a:r>
            <a:r>
              <a:rPr lang="ru-RU" sz="4000" dirty="0" smtClean="0"/>
              <a:t>».</a:t>
            </a:r>
          </a:p>
          <a:p>
            <a:pPr>
              <a:buNone/>
            </a:pPr>
            <a:endParaRPr lang="ru-RU" sz="4000" dirty="0" smtClean="0"/>
          </a:p>
          <a:p>
            <a:pPr>
              <a:buNone/>
            </a:pPr>
            <a:r>
              <a:rPr lang="ru-RU" sz="4000" dirty="0" smtClean="0"/>
              <a:t>3 - изучить </a:t>
            </a:r>
            <a:r>
              <a:rPr lang="ru-RU" sz="4000" dirty="0" smtClean="0"/>
              <a:t>материал §25 или  посмотреть фильм по ссылке </a:t>
            </a:r>
            <a:r>
              <a:rPr lang="ru-RU" sz="4000" u="sng" dirty="0" smtClean="0">
                <a:hlinkClick r:id="rId3"/>
              </a:rPr>
              <a:t>https://school.infourok.ru/videouroki/280c4fe7-28f1-4d81-a0f7-d25fadd4e3d0</a:t>
            </a:r>
            <a:r>
              <a:rPr lang="ru-RU" sz="4000" dirty="0" smtClean="0"/>
              <a:t> Составить 5 вопросов по теме, с описанием правильного ответа для проверки.</a:t>
            </a:r>
            <a:endParaRPr lang="ru-RU" sz="40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otype Corsiva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9590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643042" y="428604"/>
            <a:ext cx="7043758" cy="5697559"/>
          </a:xfrm>
        </p:spPr>
        <p:txBody>
          <a:bodyPr/>
          <a:lstStyle/>
          <a:p>
            <a:pPr lvl="0"/>
            <a:r>
              <a:rPr lang="ru-RU" dirty="0" smtClean="0"/>
              <a:t>Кислотные дожди разрушают мраморные памятники и металлические конструкции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pPr lvl="0"/>
            <a:r>
              <a:rPr lang="ru-RU" dirty="0" smtClean="0"/>
              <a:t>Кислотность почвы можно нейтрализовать добавлением гашёной извести</a:t>
            </a:r>
            <a:r>
              <a:rPr lang="ru-RU" dirty="0" smtClean="0"/>
              <a:t>.</a:t>
            </a:r>
          </a:p>
          <a:p>
            <a:pPr lvl="0">
              <a:buNone/>
            </a:pPr>
            <a:endParaRPr lang="ru-RU" dirty="0" smtClean="0"/>
          </a:p>
          <a:p>
            <a:r>
              <a:rPr lang="ru-RU" dirty="0" smtClean="0"/>
              <a:t>Ржавчину с металлов можно удалить с помощью растворов лимонной и уксусной кислоты.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142976" y="1214422"/>
            <a:ext cx="8001024" cy="2214578"/>
          </a:xfrm>
        </p:spPr>
        <p:txBody>
          <a:bodyPr/>
          <a:lstStyle/>
          <a:p>
            <a:r>
              <a:rPr lang="ru-RU" u="sng" dirty="0" smtClean="0"/>
              <a:t>Тема урока</a:t>
            </a:r>
            <a:r>
              <a:rPr lang="ru-RU" dirty="0" smtClean="0"/>
              <a:t>: </a:t>
            </a:r>
            <a:br>
              <a:rPr lang="ru-RU" dirty="0" smtClean="0"/>
            </a:br>
            <a:r>
              <a:rPr lang="ru-RU" dirty="0" smtClean="0"/>
              <a:t>«Химические свойства кислот»</a:t>
            </a:r>
            <a:endParaRPr lang="ru-RU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1785918" y="3071810"/>
            <a:ext cx="6400800" cy="1752600"/>
          </a:xfrm>
        </p:spPr>
        <p:txBody>
          <a:bodyPr/>
          <a:lstStyle/>
          <a:p>
            <a:pPr algn="l"/>
            <a:r>
              <a:rPr lang="ru-RU" u="sng" dirty="0" smtClean="0">
                <a:solidFill>
                  <a:srgbClr val="0070C0"/>
                </a:solidFill>
              </a:rPr>
              <a:t>Цель: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0070C0"/>
                </a:solidFill>
              </a:rPr>
              <a:t>определить с какими веществами и при каких условиях кислоты вступают в химические реакции</a:t>
            </a:r>
            <a:endParaRPr lang="ru-RU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43042" y="571480"/>
            <a:ext cx="7043758" cy="5554683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Задание: </a:t>
            </a:r>
          </a:p>
          <a:p>
            <a:pPr>
              <a:buNone/>
            </a:pPr>
            <a:r>
              <a:rPr lang="ru-RU" dirty="0" smtClean="0"/>
              <a:t>    Используя имеющиеся знания о кислотах, подчеркните </a:t>
            </a:r>
            <a:r>
              <a:rPr lang="ru-RU" dirty="0" smtClean="0"/>
              <a:t>из предложенных формул только формулы кислот: </a:t>
            </a:r>
            <a:endParaRPr lang="ru-RU" dirty="0" smtClean="0"/>
          </a:p>
          <a:p>
            <a:pPr>
              <a:buNone/>
            </a:pPr>
            <a:r>
              <a:rPr lang="en-US" dirty="0" smtClean="0"/>
              <a:t>Na</a:t>
            </a:r>
            <a:r>
              <a:rPr lang="ru-RU" baseline="-25000" dirty="0" smtClean="0"/>
              <a:t>2</a:t>
            </a:r>
            <a:r>
              <a:rPr lang="en-US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    </a:t>
            </a:r>
            <a:r>
              <a:rPr lang="en-US" dirty="0" smtClean="0"/>
              <a:t>Cu</a:t>
            </a:r>
            <a:r>
              <a:rPr lang="ru-RU" dirty="0" smtClean="0"/>
              <a:t>(</a:t>
            </a:r>
            <a:r>
              <a:rPr lang="en-US" dirty="0" smtClean="0"/>
              <a:t>OH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     </a:t>
            </a:r>
            <a:r>
              <a:rPr lang="en-US" dirty="0" err="1" smtClean="0"/>
              <a:t>FeO</a:t>
            </a:r>
            <a:r>
              <a:rPr lang="ru-RU" dirty="0" smtClean="0"/>
              <a:t>    </a:t>
            </a:r>
            <a:r>
              <a:rPr lang="en-US" dirty="0" err="1" smtClean="0"/>
              <a:t>AlCl</a:t>
            </a:r>
            <a:r>
              <a:rPr lang="ru-RU" baseline="-25000" dirty="0" smtClean="0"/>
              <a:t>3 </a:t>
            </a:r>
            <a:r>
              <a:rPr lang="ru-RU" dirty="0" smtClean="0"/>
              <a:t> 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smtClean="0"/>
              <a:t>SO</a:t>
            </a:r>
            <a:r>
              <a:rPr lang="ru-RU" baseline="-25000" dirty="0" smtClean="0"/>
              <a:t>4 </a:t>
            </a:r>
            <a:r>
              <a:rPr lang="ru-RU" dirty="0" smtClean="0"/>
              <a:t>     </a:t>
            </a:r>
            <a:r>
              <a:rPr lang="en-US" dirty="0" err="1" smtClean="0"/>
              <a:t>MgBr</a:t>
            </a:r>
            <a:r>
              <a:rPr lang="ru-RU" baseline="-25000" dirty="0" smtClean="0"/>
              <a:t>2 </a:t>
            </a:r>
            <a:r>
              <a:rPr lang="ru-RU" dirty="0" smtClean="0"/>
              <a:t>   </a:t>
            </a:r>
            <a:r>
              <a:rPr lang="en-US" dirty="0" err="1" smtClean="0"/>
              <a:t>HCl</a:t>
            </a:r>
            <a:r>
              <a:rPr lang="ru-RU" dirty="0" smtClean="0"/>
              <a:t>       </a:t>
            </a:r>
            <a:r>
              <a:rPr lang="en-US" dirty="0" smtClean="0"/>
              <a:t>N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r>
              <a:rPr lang="ru-RU" baseline="-25000" dirty="0" smtClean="0"/>
              <a:t>5 </a:t>
            </a:r>
            <a:r>
              <a:rPr lang="ru-RU" dirty="0" smtClean="0"/>
              <a:t>   </a:t>
            </a:r>
            <a:r>
              <a:rPr lang="en-US" dirty="0" smtClean="0"/>
              <a:t>H</a:t>
            </a:r>
            <a:r>
              <a:rPr lang="ru-RU" baseline="-25000" dirty="0" smtClean="0"/>
              <a:t>2</a:t>
            </a:r>
            <a:r>
              <a:rPr lang="en-US" dirty="0" err="1" smtClean="0"/>
              <a:t>SiO</a:t>
            </a:r>
            <a:r>
              <a:rPr lang="ru-RU" baseline="-25000" dirty="0" smtClean="0"/>
              <a:t>3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Сформулируйте </a:t>
            </a:r>
            <a:r>
              <a:rPr lang="ru-RU" dirty="0" smtClean="0"/>
              <a:t>понятие «Кислота»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43042" y="571480"/>
            <a:ext cx="7043758" cy="5554683"/>
          </a:xfrm>
        </p:spPr>
        <p:txBody>
          <a:bodyPr/>
          <a:lstStyle/>
          <a:p>
            <a:pPr>
              <a:buNone/>
            </a:pPr>
            <a:r>
              <a:rPr lang="ru-RU" b="1" u="sng" dirty="0" smtClean="0"/>
              <a:t>Эталон ответа: </a:t>
            </a:r>
          </a:p>
          <a:p>
            <a:pPr>
              <a:buNone/>
            </a:pPr>
            <a:r>
              <a:rPr lang="ru-RU" dirty="0" smtClean="0"/>
              <a:t>    </a:t>
            </a:r>
          </a:p>
          <a:p>
            <a:pPr>
              <a:buNone/>
            </a:pPr>
            <a:r>
              <a:rPr lang="en-US" dirty="0" smtClean="0"/>
              <a:t>Na</a:t>
            </a:r>
            <a:r>
              <a:rPr lang="ru-RU" baseline="-25000" dirty="0" smtClean="0"/>
              <a:t>2</a:t>
            </a:r>
            <a:r>
              <a:rPr lang="en-US" dirty="0" smtClean="0"/>
              <a:t>CO</a:t>
            </a:r>
            <a:r>
              <a:rPr lang="ru-RU" baseline="-25000" dirty="0" smtClean="0"/>
              <a:t>3</a:t>
            </a:r>
            <a:r>
              <a:rPr lang="ru-RU" dirty="0" smtClean="0"/>
              <a:t>    </a:t>
            </a:r>
            <a:r>
              <a:rPr lang="en-US" dirty="0" smtClean="0"/>
              <a:t>Cu</a:t>
            </a:r>
            <a:r>
              <a:rPr lang="ru-RU" dirty="0" smtClean="0"/>
              <a:t>(</a:t>
            </a:r>
            <a:r>
              <a:rPr lang="en-US" dirty="0" smtClean="0"/>
              <a:t>OH</a:t>
            </a:r>
            <a:r>
              <a:rPr lang="ru-RU" dirty="0" smtClean="0"/>
              <a:t>)</a:t>
            </a:r>
            <a:r>
              <a:rPr lang="ru-RU" baseline="-25000" dirty="0" smtClean="0"/>
              <a:t>2</a:t>
            </a:r>
            <a:r>
              <a:rPr lang="ru-RU" dirty="0" smtClean="0"/>
              <a:t>     </a:t>
            </a:r>
            <a:r>
              <a:rPr lang="en-US" dirty="0" err="1" smtClean="0"/>
              <a:t>FeO</a:t>
            </a:r>
            <a:r>
              <a:rPr lang="ru-RU" dirty="0" smtClean="0"/>
              <a:t>    </a:t>
            </a:r>
            <a:r>
              <a:rPr lang="en-US" dirty="0" err="1" smtClean="0"/>
              <a:t>AlCl</a:t>
            </a:r>
            <a:r>
              <a:rPr lang="ru-RU" baseline="-25000" dirty="0" smtClean="0"/>
              <a:t>3 </a:t>
            </a:r>
            <a:r>
              <a:rPr lang="ru-RU" dirty="0" smtClean="0"/>
              <a:t>  </a:t>
            </a:r>
            <a:r>
              <a:rPr lang="en-US" u="sng" dirty="0" smtClean="0"/>
              <a:t>H</a:t>
            </a:r>
            <a:r>
              <a:rPr lang="ru-RU" u="sng" baseline="-25000" dirty="0" smtClean="0"/>
              <a:t>2</a:t>
            </a:r>
            <a:r>
              <a:rPr lang="en-US" u="sng" dirty="0" smtClean="0"/>
              <a:t>SO</a:t>
            </a:r>
            <a:r>
              <a:rPr lang="ru-RU" u="sng" baseline="-25000" dirty="0" smtClean="0"/>
              <a:t>4 </a:t>
            </a:r>
            <a:r>
              <a:rPr lang="ru-RU" u="sng" dirty="0" smtClean="0"/>
              <a:t>     </a:t>
            </a:r>
            <a:r>
              <a:rPr lang="en-US" dirty="0" err="1" smtClean="0"/>
              <a:t>MgBr</a:t>
            </a:r>
            <a:r>
              <a:rPr lang="ru-RU" baseline="-25000" dirty="0" smtClean="0"/>
              <a:t>2 </a:t>
            </a:r>
            <a:r>
              <a:rPr lang="ru-RU" dirty="0" smtClean="0"/>
              <a:t>   </a:t>
            </a:r>
            <a:r>
              <a:rPr lang="en-US" u="sng" dirty="0" err="1" smtClean="0"/>
              <a:t>HCl</a:t>
            </a:r>
            <a:r>
              <a:rPr lang="ru-RU" dirty="0" smtClean="0"/>
              <a:t>       </a:t>
            </a:r>
            <a:r>
              <a:rPr lang="en-US" dirty="0" smtClean="0"/>
              <a:t>N</a:t>
            </a:r>
            <a:r>
              <a:rPr lang="ru-RU" baseline="-25000" dirty="0" smtClean="0"/>
              <a:t>2</a:t>
            </a:r>
            <a:r>
              <a:rPr lang="en-US" dirty="0" smtClean="0"/>
              <a:t>O</a:t>
            </a:r>
            <a:r>
              <a:rPr lang="ru-RU" baseline="-25000" dirty="0" smtClean="0"/>
              <a:t>5 </a:t>
            </a:r>
            <a:r>
              <a:rPr lang="ru-RU" dirty="0" smtClean="0"/>
              <a:t>   </a:t>
            </a:r>
            <a:r>
              <a:rPr lang="en-US" u="sng" dirty="0" smtClean="0"/>
              <a:t>H</a:t>
            </a:r>
            <a:r>
              <a:rPr lang="ru-RU" u="sng" baseline="-25000" dirty="0" smtClean="0"/>
              <a:t>2</a:t>
            </a:r>
            <a:r>
              <a:rPr lang="en-US" u="sng" dirty="0" err="1" smtClean="0"/>
              <a:t>SiO</a:t>
            </a:r>
            <a:r>
              <a:rPr lang="ru-RU" u="sng" baseline="-25000" dirty="0" smtClean="0"/>
              <a:t>3</a:t>
            </a:r>
            <a:endParaRPr lang="ru-RU" u="sng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Кислоты </a:t>
            </a:r>
            <a:r>
              <a:rPr lang="ru-RU" dirty="0" smtClean="0"/>
              <a:t>– это сложные вещества, состоящие из атомов водорода и кислотных остатков.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43042" y="571480"/>
            <a:ext cx="7043758" cy="5554683"/>
          </a:xfrm>
        </p:spPr>
        <p:txBody>
          <a:bodyPr/>
          <a:lstStyle/>
          <a:p>
            <a:pPr lvl="0"/>
            <a:endParaRPr lang="ru-RU" dirty="0" smtClean="0"/>
          </a:p>
          <a:p>
            <a:pPr lvl="0">
              <a:buNone/>
            </a:pPr>
            <a:endParaRPr lang="ru-RU" dirty="0" smtClean="0"/>
          </a:p>
          <a:p>
            <a:pPr marL="514350" lvl="0" indent="-514350">
              <a:buAutoNum type="arabicParenR"/>
            </a:pPr>
            <a:r>
              <a:rPr lang="en-US" sz="3600" dirty="0" smtClean="0"/>
              <a:t>2HCl </a:t>
            </a:r>
            <a:r>
              <a:rPr lang="en-US" sz="3600" dirty="0" smtClean="0"/>
              <a:t>+ </a:t>
            </a:r>
            <a:r>
              <a:rPr lang="en-US" sz="3600" dirty="0" err="1" smtClean="0"/>
              <a:t>MgO</a:t>
            </a:r>
            <a:r>
              <a:rPr lang="en-US" sz="3600" dirty="0" smtClean="0"/>
              <a:t> = MgCl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 +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O</a:t>
            </a:r>
            <a:endParaRPr lang="ru-RU" sz="3600" dirty="0" smtClean="0"/>
          </a:p>
          <a:p>
            <a:pPr marL="514350" lvl="0" indent="-514350">
              <a:buNone/>
            </a:pP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2) </a:t>
            </a:r>
            <a:r>
              <a:rPr lang="en-US" sz="3600" dirty="0" smtClean="0"/>
              <a:t>HNO</a:t>
            </a:r>
            <a:r>
              <a:rPr lang="en-US" sz="3600" baseline="-25000" dirty="0" smtClean="0"/>
              <a:t>3 </a:t>
            </a:r>
            <a:r>
              <a:rPr lang="en-US" sz="3600" dirty="0" smtClean="0"/>
              <a:t>+ </a:t>
            </a:r>
            <a:r>
              <a:rPr lang="en-US" sz="3600" dirty="0" err="1" smtClean="0"/>
              <a:t>LiOH</a:t>
            </a:r>
            <a:r>
              <a:rPr lang="en-US" sz="3600" dirty="0" smtClean="0"/>
              <a:t> = LiNO</a:t>
            </a:r>
            <a:r>
              <a:rPr lang="en-US" sz="3600" baseline="-25000" dirty="0" smtClean="0"/>
              <a:t>3 </a:t>
            </a:r>
            <a:r>
              <a:rPr lang="en-US" sz="3600" dirty="0" smtClean="0"/>
              <a:t>+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O</a:t>
            </a:r>
            <a:endParaRPr lang="ru-RU" sz="3600" dirty="0" smtClean="0"/>
          </a:p>
          <a:p>
            <a:pPr lvl="0"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3)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SO</a:t>
            </a:r>
            <a:r>
              <a:rPr lang="en-US" sz="3600" baseline="-25000" dirty="0" smtClean="0"/>
              <a:t>4 </a:t>
            </a:r>
            <a:r>
              <a:rPr lang="en-US" sz="3600" dirty="0" smtClean="0"/>
              <a:t>+ K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SiO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= 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SiO</a:t>
            </a:r>
            <a:r>
              <a:rPr lang="en-US" sz="3600" baseline="-25000" dirty="0" smtClean="0"/>
              <a:t>3    </a:t>
            </a:r>
            <a:r>
              <a:rPr lang="en-US" sz="3600" dirty="0" smtClean="0"/>
              <a:t>+ K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SO</a:t>
            </a:r>
            <a:r>
              <a:rPr lang="en-US" sz="3600" baseline="-25000" dirty="0" smtClean="0"/>
              <a:t>4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1643042" y="571480"/>
            <a:ext cx="7043758" cy="5929354"/>
          </a:xfrm>
        </p:spPr>
        <p:txBody>
          <a:bodyPr/>
          <a:lstStyle/>
          <a:p>
            <a:pPr marL="514350" lvl="0" indent="-514350">
              <a:buNone/>
            </a:pPr>
            <a:r>
              <a:rPr lang="ru-RU" sz="3600" dirty="0" smtClean="0"/>
              <a:t>1) </a:t>
            </a:r>
            <a:r>
              <a:rPr lang="en-US" sz="3600" dirty="0" smtClean="0"/>
              <a:t>2HCl </a:t>
            </a:r>
            <a:r>
              <a:rPr lang="en-US" sz="3600" dirty="0" smtClean="0"/>
              <a:t>+ </a:t>
            </a:r>
            <a:r>
              <a:rPr lang="en-US" sz="3600" dirty="0" err="1" smtClean="0"/>
              <a:t>MgO</a:t>
            </a:r>
            <a:r>
              <a:rPr lang="en-US" sz="3600" dirty="0" smtClean="0"/>
              <a:t> = MgCl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 +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O</a:t>
            </a:r>
            <a:endParaRPr lang="ru-RU" sz="3600" dirty="0" smtClean="0"/>
          </a:p>
          <a:p>
            <a:pPr marL="514350" lvl="0" indent="-514350">
              <a:buNone/>
            </a:pPr>
            <a:endParaRPr lang="ru-RU" sz="3600" dirty="0" smtClean="0"/>
          </a:p>
          <a:p>
            <a:pPr lvl="0">
              <a:buNone/>
            </a:pPr>
            <a:r>
              <a:rPr lang="ru-RU" sz="3600" dirty="0" smtClean="0"/>
              <a:t>2) </a:t>
            </a:r>
            <a:r>
              <a:rPr lang="en-US" sz="3600" dirty="0" smtClean="0"/>
              <a:t>HNO</a:t>
            </a:r>
            <a:r>
              <a:rPr lang="en-US" sz="3600" baseline="-25000" dirty="0" smtClean="0"/>
              <a:t>3 </a:t>
            </a:r>
            <a:r>
              <a:rPr lang="en-US" sz="3600" dirty="0" smtClean="0"/>
              <a:t>+ </a:t>
            </a:r>
            <a:r>
              <a:rPr lang="en-US" sz="3600" dirty="0" err="1" smtClean="0"/>
              <a:t>LiOH</a:t>
            </a:r>
            <a:r>
              <a:rPr lang="en-US" sz="3600" dirty="0" smtClean="0"/>
              <a:t> = LiNO</a:t>
            </a:r>
            <a:r>
              <a:rPr lang="en-US" sz="3600" baseline="-25000" dirty="0" smtClean="0"/>
              <a:t>3 </a:t>
            </a:r>
            <a:r>
              <a:rPr lang="en-US" sz="3600" dirty="0" smtClean="0"/>
              <a:t>+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O</a:t>
            </a:r>
            <a:endParaRPr lang="ru-RU" sz="3600" dirty="0" smtClean="0"/>
          </a:p>
          <a:p>
            <a:pPr lvl="0">
              <a:buNone/>
            </a:pPr>
            <a:endParaRPr lang="ru-RU" sz="3600" dirty="0" smtClean="0"/>
          </a:p>
          <a:p>
            <a:pPr>
              <a:buNone/>
            </a:pPr>
            <a:r>
              <a:rPr lang="ru-RU" sz="3600" dirty="0" smtClean="0"/>
              <a:t>3) </a:t>
            </a:r>
            <a:r>
              <a:rPr lang="en-US" sz="3600" dirty="0" smtClean="0"/>
              <a:t>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SO</a:t>
            </a:r>
            <a:r>
              <a:rPr lang="en-US" sz="3600" baseline="-25000" dirty="0" smtClean="0"/>
              <a:t>4 </a:t>
            </a:r>
            <a:r>
              <a:rPr lang="en-US" sz="3600" dirty="0" smtClean="0"/>
              <a:t>+ K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SiO</a:t>
            </a:r>
            <a:r>
              <a:rPr lang="en-US" sz="3600" baseline="-25000" dirty="0" smtClean="0"/>
              <a:t>3</a:t>
            </a:r>
            <a:r>
              <a:rPr lang="en-US" sz="3600" dirty="0" smtClean="0"/>
              <a:t> = H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SiO</a:t>
            </a:r>
            <a:r>
              <a:rPr lang="en-US" sz="3600" baseline="-25000" dirty="0" smtClean="0"/>
              <a:t>3    </a:t>
            </a:r>
            <a:r>
              <a:rPr lang="en-US" sz="3600" dirty="0" smtClean="0"/>
              <a:t>+ </a:t>
            </a:r>
            <a:r>
              <a:rPr lang="en-US" sz="3600" dirty="0" smtClean="0"/>
              <a:t>K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SO</a:t>
            </a:r>
            <a:r>
              <a:rPr lang="en-US" sz="3600" baseline="-25000" dirty="0" smtClean="0"/>
              <a:t>4</a:t>
            </a:r>
            <a:endParaRPr lang="ru-RU" sz="3600" baseline="-25000" dirty="0" smtClean="0"/>
          </a:p>
          <a:p>
            <a:pPr lvl="0">
              <a:buNone/>
            </a:pPr>
            <a:endParaRPr lang="ru-RU" sz="3600" u="sng" dirty="0" smtClean="0"/>
          </a:p>
          <a:p>
            <a:pPr lvl="0">
              <a:buNone/>
            </a:pPr>
            <a:r>
              <a:rPr lang="ru-RU" sz="3600" u="sng" dirty="0" smtClean="0"/>
              <a:t>Вывод</a:t>
            </a:r>
            <a:r>
              <a:rPr lang="ru-RU" sz="3600" u="sng" dirty="0" smtClean="0"/>
              <a:t>:</a:t>
            </a:r>
            <a:r>
              <a:rPr lang="ru-RU" sz="3600" dirty="0" smtClean="0"/>
              <a:t> кислоты взаимодействуют с оксидами металлов, с основаниями и солями (     )</a:t>
            </a:r>
          </a:p>
          <a:p>
            <a:pPr>
              <a:buNone/>
            </a:pPr>
            <a:endParaRPr lang="ru-RU" sz="3600" dirty="0"/>
          </a:p>
        </p:txBody>
      </p:sp>
      <p:sp>
        <p:nvSpPr>
          <p:cNvPr id="3" name="Стрелка вниз 2"/>
          <p:cNvSpPr/>
          <p:nvPr/>
        </p:nvSpPr>
        <p:spPr>
          <a:xfrm>
            <a:off x="6858016" y="5786454"/>
            <a:ext cx="142876" cy="35719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Стрелка вверх 3"/>
          <p:cNvSpPr/>
          <p:nvPr/>
        </p:nvSpPr>
        <p:spPr>
          <a:xfrm>
            <a:off x="7072330" y="5786454"/>
            <a:ext cx="142876" cy="35719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images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6220271">
            <a:off x="6381474" y="-30350"/>
            <a:ext cx="3259993" cy="2169377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Проблемное задание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500166" y="1571612"/>
            <a:ext cx="7043758" cy="4983179"/>
          </a:xfrm>
        </p:spPr>
        <p:txBody>
          <a:bodyPr/>
          <a:lstStyle/>
          <a:p>
            <a:r>
              <a:rPr lang="ru-RU" sz="2800" dirty="0" smtClean="0"/>
              <a:t>Ягоды смородины имеют кисло – сладкий вкус, который придают ей некоторые кислоты, например: аскорбиновая, лимонная, яблочная. Для сохранения ягод необходимо сварить варенье. В наличии есть три металлических таза: цинковый, медный и железный. Помогите выбрать таз для приготовления варенья, используя выданное вам оборудование и реактивы. Обоснуйте свой выбор. Сделайте вывод о данном свойстве кислот.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Мини- исследование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500166" y="1571612"/>
            <a:ext cx="7043758" cy="4983179"/>
          </a:xfrm>
        </p:spPr>
        <p:txBody>
          <a:bodyPr/>
          <a:lstStyle/>
          <a:p>
            <a:r>
              <a:rPr lang="ru-RU" dirty="0" smtClean="0"/>
              <a:t>Сформулируйте </a:t>
            </a:r>
            <a:r>
              <a:rPr lang="ru-RU" b="1" dirty="0" smtClean="0"/>
              <a:t>тему, цель и гипотезу</a:t>
            </a:r>
            <a:r>
              <a:rPr lang="ru-RU" dirty="0" smtClean="0"/>
              <a:t> исследования для ответа на вопросы проблемного задания.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13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05867"/>
      </a:hlink>
      <a:folHlink>
        <a:srgbClr val="D99694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991</TotalTime>
  <Words>427</Words>
  <Application>Microsoft Office PowerPoint</Application>
  <PresentationFormat>Экран (4:3)</PresentationFormat>
  <Paragraphs>51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Заявка на оценку:</vt:lpstr>
      <vt:lpstr>Слайд 2</vt:lpstr>
      <vt:lpstr>Тема урока:  «Химические свойства кислот»</vt:lpstr>
      <vt:lpstr>Слайд 4</vt:lpstr>
      <vt:lpstr>Слайд 5</vt:lpstr>
      <vt:lpstr>Слайд 6</vt:lpstr>
      <vt:lpstr>Слайд 7</vt:lpstr>
      <vt:lpstr>Проблемное задание</vt:lpstr>
      <vt:lpstr>Мини- исследование</vt:lpstr>
      <vt:lpstr>Слайд 10</vt:lpstr>
      <vt:lpstr>Домашнее задание (на выбор)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55</cp:revision>
  <dcterms:created xsi:type="dcterms:W3CDTF">2014-06-24T15:51:35Z</dcterms:created>
  <dcterms:modified xsi:type="dcterms:W3CDTF">2025-01-20T13:42:51Z</dcterms:modified>
</cp:coreProperties>
</file>