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9" r:id="rId4"/>
  </p:sldMasterIdLst>
  <p:handoutMasterIdLst>
    <p:handoutMasterId r:id="rId18"/>
  </p:handoutMasterIdLst>
  <p:sldIdLst>
    <p:sldId id="269" r:id="rId5"/>
    <p:sldId id="258" r:id="rId6"/>
    <p:sldId id="259" r:id="rId7"/>
    <p:sldId id="260" r:id="rId8"/>
    <p:sldId id="261" r:id="rId9"/>
    <p:sldId id="271" r:id="rId10"/>
    <p:sldId id="270" r:id="rId11"/>
    <p:sldId id="272" r:id="rId12"/>
    <p:sldId id="273" r:id="rId13"/>
    <p:sldId id="274" r:id="rId14"/>
    <p:sldId id="264" r:id="rId15"/>
    <p:sldId id="275" r:id="rId16"/>
    <p:sldId id="26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2D0D4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81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9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5.png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1.png"/><Relationship Id="rId7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6.png"/><Relationship Id="rId11" Type="http://schemas.openxmlformats.org/officeDocument/2006/relationships/image" Target="../media/image28.png"/><Relationship Id="rId5" Type="http://schemas.openxmlformats.org/officeDocument/2006/relationships/image" Target="../media/image14.png"/><Relationship Id="rId10" Type="http://schemas.openxmlformats.org/officeDocument/2006/relationships/image" Target="../media/image13.png"/><Relationship Id="rId4" Type="http://schemas.openxmlformats.org/officeDocument/2006/relationships/image" Target="../media/image32.png"/><Relationship Id="rId9" Type="http://schemas.openxmlformats.org/officeDocument/2006/relationships/image" Target="../media/image1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9165" y="160118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066536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6341" y="5928607"/>
            <a:ext cx="1086121" cy="5692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6341" y="249293"/>
            <a:ext cx="798187" cy="524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5906" y="1390262"/>
            <a:ext cx="678815" cy="7182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07474" y="1031437"/>
            <a:ext cx="762565" cy="1223076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605126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5488" y="3856564"/>
            <a:ext cx="606578" cy="6679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16004" y="4423435"/>
            <a:ext cx="870858" cy="8648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0518" y="1031437"/>
            <a:ext cx="789025" cy="6467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56070" y="3193142"/>
            <a:ext cx="680703" cy="663421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254414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3611" y="1153529"/>
            <a:ext cx="1390613" cy="11911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475" y="2281641"/>
            <a:ext cx="795802" cy="12763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0881" y="5063752"/>
            <a:ext cx="1108023" cy="5642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6762" y="63328"/>
            <a:ext cx="726094" cy="7683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3884" y="428151"/>
            <a:ext cx="758559" cy="4943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8288" y="6267711"/>
            <a:ext cx="2502011" cy="42539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12249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езуль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679045" y="2569706"/>
            <a:ext cx="5493984" cy="699587"/>
          </a:xfrm>
          <a:prstGeom prst="rect">
            <a:avLst/>
          </a:prstGeom>
        </p:spPr>
        <p:txBody>
          <a:bodyPr/>
          <a:lstStyle>
            <a:lvl1pPr>
              <a:defRPr sz="4000" b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22253" y="3701964"/>
            <a:ext cx="1008264" cy="6034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5488" y="3856564"/>
            <a:ext cx="606578" cy="66791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0518" y="1031437"/>
            <a:ext cx="789025" cy="64674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4707" y="144010"/>
            <a:ext cx="798187" cy="52400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3421" y="4305451"/>
            <a:ext cx="365839" cy="29189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155" y="3514890"/>
            <a:ext cx="342592" cy="37414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64783" y="3126050"/>
            <a:ext cx="331469" cy="77767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5555" y="668011"/>
            <a:ext cx="1077995" cy="138791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3801" y="1727119"/>
            <a:ext cx="623266" cy="65761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6341" y="5928607"/>
            <a:ext cx="1086121" cy="56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44676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81481E-6 C -0.00833 0.00278 -0.01823 0.0051 -0.0237 0.01181 C -0.02904 0.01945 -0.03255 0.02963 -0.03633 0.03982 C -0.04023 0.04977 -0.0401 0.06088 -0.03997 0.07223 C -0.03958 0.08264 -0.03867 0.09468 -0.03359 0.10695 C -0.02969 0.11852 -0.02148 0.13056 -0.01185 0.14121 C -0.00352 0.15163 0.00716 0.16088 0.01823 0.16922 C 0.02917 0.17663 0.04062 0.18311 0.05104 0.18704 C 0.06276 0.19121 0.07344 0.1926 0.08372 0.19028 C 0.09271 0.18843 0.10117 0.18496 0.10755 0.17778 C 0.11328 0.17153 0.11745 0.16065 0.11888 0.15047 C 0.12201 0.14213 0.12227 0.12987 0.11901 0.11783 C 0.11628 0.10649 0.10911 0.09514 0.09857 0.08588 C 0.0875 0.07686 0.07591 0.07431 0.06719 0.07593 C 0.05951 0.07848 0.05326 0.08565 0.05013 0.0963 C 0.04818 0.10764 0.0474 0.11852 0.05052 0.12987 C 0.05378 0.14098 0.0526 0.14213 0.0694 0.16389 C 0.08424 0.18519 0.10156 0.19075 0.11224 0.19723 C 0.12214 0.20278 0.13112 0.20371 0.14219 0.20625 C 0.1543 0.20788 0.16536 0.2051 0.17279 0.20163 C 0.18099 0.19885 0.18477 0.19144 0.19102 0.17963 C 0.19648 0.1669 0.19792 0.16065 0.19935 0.14977 C 0.20104 0.13959 0.20286 0.12917 0.20508 0.11899 " pathEditMode="relative" rAng="1020000" ptsTypes="AAAAAAAAAAAAAAAAAAAAA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121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7 L 0.13047 -0.08264 C 0.15768 -0.10069 0.19831 -0.11157 0.24115 -0.11157 C 0.28985 -0.11157 0.32891 -0.10069 0.35612 -0.08264 L 0.48698 -3.7037E-7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49" y="-5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L -0.47812 -0.014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6" y="-71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07838 0.00463 " pathEditMode="relative" rAng="0" ptsTypes="AA">
                                      <p:cBhvr>
                                        <p:cTn id="12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23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03242 0.200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100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L -0.18568 -0.1870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9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16117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4710" y="3719630"/>
            <a:ext cx="749676" cy="775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5836" y="4946754"/>
            <a:ext cx="1313458" cy="4017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911" y="1608417"/>
            <a:ext cx="1180646" cy="6011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934" y="3462687"/>
            <a:ext cx="785245" cy="7783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83252" y="560779"/>
            <a:ext cx="1131863" cy="969486"/>
          </a:xfrm>
          <a:prstGeom prst="rect">
            <a:avLst/>
          </a:prstGeom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92314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295" y="1731776"/>
            <a:ext cx="973361" cy="12532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185" y="991277"/>
            <a:ext cx="523657" cy="14160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4015" y="3758386"/>
            <a:ext cx="916723" cy="7314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67286" y="147017"/>
            <a:ext cx="722633" cy="717650"/>
          </a:xfrm>
          <a:prstGeom prst="rect">
            <a:avLst/>
          </a:prstGeom>
        </p:spPr>
      </p:pic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186519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31971" y="182485"/>
            <a:ext cx="623266" cy="657619"/>
          </a:xfrm>
          <a:prstGeom prst="rect">
            <a:avLst/>
          </a:prstGeom>
        </p:spPr>
      </p:pic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27643" y="923337"/>
            <a:ext cx="798187" cy="524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1467" y="3327816"/>
            <a:ext cx="342592" cy="3741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637089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7098" y="696303"/>
            <a:ext cx="1077995" cy="13879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51018" y="323990"/>
            <a:ext cx="526988" cy="14250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51018" y="2105282"/>
            <a:ext cx="829574" cy="8238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8413" y="5101326"/>
            <a:ext cx="895279" cy="4558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175" y="1529530"/>
            <a:ext cx="1153102" cy="987678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033335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44873" y="3758386"/>
            <a:ext cx="861745" cy="7814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1467" y="3327816"/>
            <a:ext cx="342592" cy="3741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438559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17978" y="1491330"/>
            <a:ext cx="1404330" cy="7150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622" y="1749087"/>
            <a:ext cx="1175655" cy="10069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7486" y="6032241"/>
            <a:ext cx="1008264" cy="6034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669348" y="4859421"/>
            <a:ext cx="1798138" cy="570115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92287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8288" y="6267711"/>
            <a:ext cx="2502011" cy="4253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964" y="2779905"/>
            <a:ext cx="331469" cy="7776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299" y="3843003"/>
            <a:ext cx="408487" cy="3451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87987" y="1753346"/>
            <a:ext cx="342592" cy="3741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46794" y="3643668"/>
            <a:ext cx="386095" cy="423459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542906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612630"/>
            <a:ext cx="2806383" cy="32453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0310" y="2319185"/>
            <a:ext cx="3911690" cy="453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86" r:id="rId13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38.pn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image" Target="../media/image4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42.jpeg"/><Relationship Id="rId5" Type="http://schemas.openxmlformats.org/officeDocument/2006/relationships/image" Target="../media/image17.png"/><Relationship Id="rId10" Type="http://schemas.openxmlformats.org/officeDocument/2006/relationships/image" Target="../media/image41.jpeg"/><Relationship Id="rId4" Type="http://schemas.openxmlformats.org/officeDocument/2006/relationships/image" Target="../media/image15.png"/><Relationship Id="rId9" Type="http://schemas.openxmlformats.org/officeDocument/2006/relationships/image" Target="../media/image4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2000" b="-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5026" y="274321"/>
            <a:ext cx="103632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Урок окружающего мира в 4 классе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57600" y="5105400"/>
            <a:ext cx="8534400" cy="1752600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Презентация подготовлена 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учителем начальных классов 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МБОУ ДСШ №2 </a:t>
            </a:r>
            <a:r>
              <a:rPr lang="ru-RU" sz="2800" dirty="0" err="1" smtClean="0">
                <a:solidFill>
                  <a:schemeClr val="bg1"/>
                </a:solidFill>
              </a:rPr>
              <a:t>Лемеза</a:t>
            </a:r>
            <a:r>
              <a:rPr lang="ru-RU" sz="2800" dirty="0" smtClean="0">
                <a:solidFill>
                  <a:schemeClr val="bg1"/>
                </a:solidFill>
              </a:rPr>
              <a:t> Д.А.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9045" y="927464"/>
            <a:ext cx="5493984" cy="2341830"/>
          </a:xfrm>
        </p:spPr>
        <p:txBody>
          <a:bodyPr/>
          <a:lstStyle/>
          <a:p>
            <a:r>
              <a:rPr lang="ru-RU" b="1" dirty="0" smtClean="0"/>
              <a:t>Критерии оценивания:</a:t>
            </a:r>
            <a:br>
              <a:rPr lang="ru-RU" b="1" dirty="0" smtClean="0"/>
            </a:br>
            <a:r>
              <a:rPr lang="ru-RU" dirty="0" smtClean="0"/>
              <a:t> 20-21 – «5»</a:t>
            </a:r>
            <a:br>
              <a:rPr lang="ru-RU" dirty="0" smtClean="0"/>
            </a:br>
            <a:r>
              <a:rPr lang="ru-RU" dirty="0" smtClean="0"/>
              <a:t>17-19 – «4»</a:t>
            </a:r>
            <a:br>
              <a:rPr lang="ru-RU" dirty="0" smtClean="0"/>
            </a:br>
            <a:r>
              <a:rPr lang="ru-RU" dirty="0" smtClean="0"/>
              <a:t>16-12 – «3»</a:t>
            </a:r>
            <a:br>
              <a:rPr lang="ru-RU" dirty="0" smtClean="0"/>
            </a:br>
            <a:r>
              <a:rPr lang="ru-RU" dirty="0" smtClean="0"/>
              <a:t>11 и менее-«2»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44873" y="3758386"/>
            <a:ext cx="861745" cy="7814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1467" y="3327816"/>
            <a:ext cx="342592" cy="3741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67650" y="1031437"/>
            <a:ext cx="6144383" cy="4559466"/>
          </a:xfrm>
        </p:spPr>
        <p:txBody>
          <a:bodyPr>
            <a:normAutofit/>
          </a:bodyPr>
          <a:lstStyle/>
          <a:p>
            <a:r>
              <a:rPr lang="ru-RU" sz="4000" dirty="0" err="1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Синквейн</a:t>
            </a:r>
            <a:r>
              <a:rPr lang="ru-RU" sz="4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:</a:t>
            </a:r>
            <a:br>
              <a:rPr lang="ru-RU" sz="4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dirty="0" smtClean="0"/>
              <a:t>Луг</a:t>
            </a:r>
            <a:br>
              <a:rPr lang="ru-RU" dirty="0" smtClean="0"/>
            </a:br>
            <a:r>
              <a:rPr lang="ru-RU" dirty="0" smtClean="0"/>
              <a:t>______, ______.</a:t>
            </a:r>
            <a:br>
              <a:rPr lang="ru-RU" dirty="0" smtClean="0"/>
            </a:br>
            <a:r>
              <a:rPr lang="ru-RU" dirty="0" smtClean="0"/>
              <a:t>______, _____, _____.</a:t>
            </a:r>
            <a:br>
              <a:rPr lang="ru-RU" dirty="0" smtClean="0"/>
            </a:br>
            <a:r>
              <a:rPr lang="ru-RU" dirty="0" smtClean="0"/>
              <a:t>______, ____, ____, ____.</a:t>
            </a:r>
            <a:br>
              <a:rPr lang="ru-RU" dirty="0" smtClean="0"/>
            </a:br>
            <a:r>
              <a:rPr lang="ru-RU" dirty="0" smtClean="0"/>
              <a:t>____.</a:t>
            </a:r>
            <a:endParaRPr lang="ru-RU" sz="4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3853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Домашнее задание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6978414" y="3658567"/>
            <a:ext cx="4634466" cy="1187753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прочитать текст на стр.170-176, ответить на вопросы раздела «проверь себя.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6926163" y="692331"/>
            <a:ext cx="3746191" cy="1009177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раб.тет</a:t>
            </a:r>
            <a:r>
              <a:rPr lang="ru-RU" dirty="0" smtClean="0">
                <a:solidFill>
                  <a:schemeClr val="tx1"/>
                </a:solidFill>
              </a:rPr>
              <a:t>.: стр. 78-81 сделать 3 задания по выбору.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6952289" y="2164954"/>
            <a:ext cx="4529962" cy="119220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книге «великан на поляне» прочитать рассказ «горит трава» и найти в нем доказательства того, что не надо поджигать сухую траву.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2140803" y="5573485"/>
            <a:ext cx="9367574" cy="10091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noFill/>
            <a:prstDash val="sysDash"/>
          </a:ln>
        </p:spPr>
        <p:txBody>
          <a:bodyPr anchor="ctr"/>
          <a:lstStyle/>
          <a:p>
            <a:r>
              <a:rPr lang="ru-RU" sz="2000" dirty="0" smtClean="0"/>
              <a:t>Творческое задание по желанию:</a:t>
            </a:r>
          </a:p>
          <a:p>
            <a:r>
              <a:rPr lang="ru-RU" sz="2000" dirty="0" smtClean="0"/>
              <a:t>Составить памятку «Как вести себя на лугу» и оформить ее на листе, к правилам поведения нарисовать условные обозначения.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679045" y="2569706"/>
            <a:ext cx="4854732" cy="699587"/>
          </a:xfrm>
        </p:spPr>
        <p:txBody>
          <a:bodyPr/>
          <a:lstStyle/>
          <a:p>
            <a:pPr algn="ctr"/>
            <a:r>
              <a:rPr lang="ru-RU" sz="5000" b="1" dirty="0" smtClean="0"/>
              <a:t>Спасибо </a:t>
            </a:r>
            <a:r>
              <a:rPr lang="ru-RU" sz="5000" b="1" smtClean="0"/>
              <a:t>за урок!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2694617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" presetClass="emph" presetSubtype="6" repeatCount="indefinite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2CA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  <p:bldP spid="4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5323" y="4997226"/>
            <a:ext cx="1107942" cy="3388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749" y="1873862"/>
            <a:ext cx="958505" cy="4880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38163" y="1097202"/>
            <a:ext cx="1393373" cy="11934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22971" y="3792164"/>
            <a:ext cx="827313" cy="8556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873" y="2931886"/>
            <a:ext cx="932845" cy="924662"/>
          </a:xfrm>
          <a:prstGeom prst="rect">
            <a:avLst/>
          </a:prstGeom>
        </p:spPr>
      </p:pic>
      <p:sp>
        <p:nvSpPr>
          <p:cNvPr id="19" name="Прямоугольник 18">
            <a:hlinkClick r:id="" action="ppaction://hlinkshowjump?jump=nextslide">
              <a:snd r:embed="rId8" name="chimes.wav"/>
            </a:hlinkClick>
          </p:cNvPr>
          <p:cNvSpPr/>
          <p:nvPr/>
        </p:nvSpPr>
        <p:spPr>
          <a:xfrm>
            <a:off x="4393661" y="1022543"/>
            <a:ext cx="2760430" cy="69976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Деревья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45913" y="2116253"/>
            <a:ext cx="2760430" cy="69976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Кустарники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72038" y="3292528"/>
            <a:ext cx="2760430" cy="69976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Травы и кустарнички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93810" y="4555271"/>
            <a:ext cx="2760430" cy="69976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Мхи и лишайники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8932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9D07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9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9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9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9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295" y="1731776"/>
            <a:ext cx="973361" cy="12532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185" y="991277"/>
            <a:ext cx="523657" cy="14160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4015" y="3758386"/>
            <a:ext cx="916723" cy="7314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67286" y="147017"/>
            <a:ext cx="722633" cy="717650"/>
          </a:xfrm>
          <a:prstGeom prst="rect">
            <a:avLst/>
          </a:prstGeo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686109" y="1122877"/>
            <a:ext cx="4223287" cy="3795396"/>
          </a:xfrm>
        </p:spPr>
        <p:txBody>
          <a:bodyPr/>
          <a:lstStyle/>
          <a:p>
            <a:r>
              <a:rPr lang="ru-RU" sz="11500" dirty="0" smtClean="0"/>
              <a:t>+---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633048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31971" y="182485"/>
            <a:ext cx="623266" cy="6576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27643" y="923337"/>
            <a:ext cx="798187" cy="5240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1467" y="3327816"/>
            <a:ext cx="342592" cy="3741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  <p:pic>
        <p:nvPicPr>
          <p:cNvPr id="1026" name="Picture 2" descr="E:\Вдохновение\волк-мультфильма-завывая-на-белой-предпосылке-иллюстрация-волка-1540549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83203" y="4085020"/>
            <a:ext cx="2528431" cy="2772980"/>
          </a:xfrm>
          <a:prstGeom prst="rect">
            <a:avLst/>
          </a:prstGeom>
          <a:noFill/>
        </p:spPr>
      </p:pic>
      <p:pic>
        <p:nvPicPr>
          <p:cNvPr id="1027" name="Picture 3" descr="E:\Вдохновение\shmel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78799" y="770708"/>
            <a:ext cx="2823816" cy="2117862"/>
          </a:xfrm>
          <a:prstGeom prst="rect">
            <a:avLst/>
          </a:prstGeom>
          <a:noFill/>
        </p:spPr>
      </p:pic>
      <p:pic>
        <p:nvPicPr>
          <p:cNvPr id="1028" name="Picture 4" descr="E:\Вдохновение\медведь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99292" y="3891235"/>
            <a:ext cx="2774465" cy="2966765"/>
          </a:xfrm>
          <a:prstGeom prst="rect">
            <a:avLst/>
          </a:prstGeom>
          <a:noFill/>
        </p:spPr>
      </p:pic>
      <p:pic>
        <p:nvPicPr>
          <p:cNvPr id="1029" name="Picture 5" descr="E:\Вдохновение\лиса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7066" y="506226"/>
            <a:ext cx="2981557" cy="2981558"/>
          </a:xfrm>
          <a:prstGeom prst="rect">
            <a:avLst/>
          </a:prstGeom>
          <a:noFill/>
        </p:spPr>
      </p:pic>
      <p:pic>
        <p:nvPicPr>
          <p:cNvPr id="1030" name="Picture 6" descr="E:\Вдохновение\иллюстрация-оленей-изолированная-на-белой-предпосылке-северный-олень-14364112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151222" y="678405"/>
            <a:ext cx="2996389" cy="27716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284120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7098" y="696303"/>
            <a:ext cx="1077995" cy="13879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51018" y="323990"/>
            <a:ext cx="526988" cy="14250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51018" y="2105282"/>
            <a:ext cx="829574" cy="823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8413" y="5101326"/>
            <a:ext cx="895279" cy="4558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175" y="1529530"/>
            <a:ext cx="1153102" cy="987678"/>
          </a:xfrm>
          <a:prstGeom prst="rect">
            <a:avLst/>
          </a:prstGeom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2508069" y="2390503"/>
            <a:ext cx="7889966" cy="1789611"/>
          </a:xfrm>
        </p:spPr>
        <p:txBody>
          <a:bodyPr/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Тема: Жизнь луга</a:t>
            </a:r>
            <a:endParaRPr lang="ru-RU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22248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1238" y="518838"/>
            <a:ext cx="9514441" cy="6051779"/>
          </a:xfrm>
        </p:spPr>
        <p:txBody>
          <a:bodyPr/>
          <a:lstStyle/>
          <a:p>
            <a:pPr algn="ctr"/>
            <a:r>
              <a:rPr lang="ru-RU" b="1" dirty="0" smtClean="0"/>
              <a:t>Проверка рабочих карт</a:t>
            </a:r>
            <a:br>
              <a:rPr lang="ru-RU" b="1" dirty="0" smtClean="0"/>
            </a:br>
            <a:r>
              <a:rPr lang="ru-RU" b="1" dirty="0" smtClean="0"/>
              <a:t>(за каждый правильно выполненный пункт задания 1 балл)</a:t>
            </a:r>
            <a:br>
              <a:rPr lang="ru-RU" b="1" dirty="0" smtClean="0"/>
            </a:br>
            <a:r>
              <a:rPr lang="ru-RU" b="1" dirty="0" smtClean="0"/>
              <a:t>Задание 1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Луг-это природное сообщество с травянистыми растениями, произрастающими на открытой местности.</a:t>
            </a:r>
            <a:br>
              <a:rPr lang="ru-RU" b="1" dirty="0" smtClean="0"/>
            </a:b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7097" y="287383"/>
            <a:ext cx="9078685" cy="1388241"/>
          </a:xfrm>
        </p:spPr>
        <p:txBody>
          <a:bodyPr/>
          <a:lstStyle/>
          <a:p>
            <a:r>
              <a:rPr lang="ru-RU" b="1" dirty="0" smtClean="0"/>
              <a:t>Задание 2</a:t>
            </a:r>
            <a:br>
              <a:rPr lang="ru-RU" b="1" dirty="0" smtClean="0"/>
            </a:br>
            <a:r>
              <a:rPr lang="ru-RU" b="1" dirty="0" smtClean="0"/>
              <a:t>1….им негде прятаться</a:t>
            </a:r>
            <a:br>
              <a:rPr lang="ru-RU" b="1" dirty="0" smtClean="0"/>
            </a:br>
            <a:r>
              <a:rPr lang="ru-RU" b="1" dirty="0" smtClean="0"/>
              <a:t>2. насекомые, нектаром, опыляют, ос, или пчел, защищает.</a:t>
            </a:r>
            <a:br>
              <a:rPr lang="ru-RU" b="1" dirty="0" smtClean="0"/>
            </a:br>
            <a:r>
              <a:rPr lang="ru-RU" b="1" dirty="0" smtClean="0"/>
              <a:t>3.луговых птиц, взлетают, бегают по земле, «пить-полоть», «дёрг-дёрг», постоянно потряхивает хвостиком, на земле среди травы.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771" y="261257"/>
            <a:ext cx="10593978" cy="5943599"/>
          </a:xfrm>
        </p:spPr>
        <p:txBody>
          <a:bodyPr/>
          <a:lstStyle/>
          <a:p>
            <a:r>
              <a:rPr lang="ru-RU" b="1" dirty="0" smtClean="0"/>
              <a:t>Задание 3</a:t>
            </a:r>
            <a:br>
              <a:rPr lang="ru-RU" b="1" dirty="0" smtClean="0"/>
            </a:br>
            <a:r>
              <a:rPr lang="ru-RU" b="1" dirty="0" smtClean="0"/>
              <a:t>1. опёнок луговой, шампиньон, дождевики.</a:t>
            </a:r>
            <a:br>
              <a:rPr lang="ru-RU" b="1" dirty="0" smtClean="0"/>
            </a:br>
            <a:r>
              <a:rPr lang="ru-RU" b="1" dirty="0" smtClean="0"/>
              <a:t>2. свободный ответ</a:t>
            </a:r>
            <a:br>
              <a:rPr lang="ru-RU" b="1" dirty="0" smtClean="0"/>
            </a:br>
            <a:r>
              <a:rPr lang="ru-RU" b="1" dirty="0" smtClean="0"/>
              <a:t>3. </a:t>
            </a:r>
            <a:r>
              <a:rPr lang="ru-RU" b="1" dirty="0" smtClean="0"/>
              <a:t>без неживой природы и </a:t>
            </a:r>
            <a:r>
              <a:rPr lang="ru-RU" b="1" dirty="0" smtClean="0"/>
              <a:t>почвы</a:t>
            </a:r>
            <a:br>
              <a:rPr lang="ru-RU" b="1" dirty="0" smtClean="0"/>
            </a:br>
            <a:r>
              <a:rPr lang="ru-RU" b="1" dirty="0" smtClean="0"/>
              <a:t>4. круговорот веществ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3589" y="365760"/>
            <a:ext cx="10607040" cy="6008914"/>
          </a:xfrm>
        </p:spPr>
        <p:txBody>
          <a:bodyPr/>
          <a:lstStyle/>
          <a:p>
            <a:r>
              <a:rPr lang="ru-RU" b="1" dirty="0" smtClean="0"/>
              <a:t>Задание 4</a:t>
            </a:r>
            <a:br>
              <a:rPr lang="ru-RU" b="1" dirty="0" smtClean="0"/>
            </a:br>
            <a:r>
              <a:rPr lang="ru-RU" b="1" dirty="0" smtClean="0"/>
              <a:t>1. рвут, ловят, разоряют, опыления, плодов и семян.</a:t>
            </a:r>
            <a:br>
              <a:rPr lang="ru-RU" b="1" dirty="0" smtClean="0"/>
            </a:br>
            <a:r>
              <a:rPr lang="ru-RU" b="1" dirty="0" smtClean="0"/>
              <a:t>2. гусениц, никого вреда, не приносят.</a:t>
            </a:r>
            <a:br>
              <a:rPr lang="ru-RU" b="1" dirty="0" smtClean="0"/>
            </a:br>
            <a:r>
              <a:rPr lang="ru-RU" b="1" dirty="0" smtClean="0"/>
              <a:t>3. сжигают, молодые ростки, подземные части растений, менее плодородной.</a:t>
            </a:r>
            <a:br>
              <a:rPr lang="ru-RU" b="1" dirty="0" smtClean="0"/>
            </a:br>
            <a:r>
              <a:rPr lang="ru-RU" b="1" dirty="0" smtClean="0"/>
              <a:t>4.  сельского хозяйства, пасут, заготавливают.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500">
        <p15:prstTrans prst="drap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f96391488_win32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3F4240F5-2366-4AD0-A9C8-F7854C4F60D0}" vid="{CD1CFEDD-F3AE-4D17-A8B2-1D95CC7BDB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970BA057-99D9-4B2E-9EEA-9426853949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3741CD3-8569-4BAB-AF6D-FCD53F5F38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6E651B-F8A4-462D-AD53-A41449326690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tf96391488_win32</Template>
  <TotalTime>0</TotalTime>
  <Words>129</Words>
  <Application>Microsoft Office PowerPoint</Application>
  <PresentationFormat>Произвольный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tf96391488_win32</vt:lpstr>
      <vt:lpstr>Урок окружающего мира в 4 классе</vt:lpstr>
      <vt:lpstr>Слайд 2</vt:lpstr>
      <vt:lpstr>+---</vt:lpstr>
      <vt:lpstr>Слайд 4</vt:lpstr>
      <vt:lpstr>Тема: Жизнь луга</vt:lpstr>
      <vt:lpstr>Проверка рабочих карт (за каждый правильно выполненный пункт задания 1 балл) Задание 1  Луг-это природное сообщество с травянистыми растениями, произрастающими на открытой местности. </vt:lpstr>
      <vt:lpstr>Задание 2 1….им негде прятаться 2. насекомые, нектаром, опыляют, ос, или пчел, защищает. 3.луговых птиц, взлетают, бегают по земле, «пить-полоть», «дёрг-дёрг», постоянно потряхивает хвостиком, на земле среди травы.</vt:lpstr>
      <vt:lpstr>Задание 3 1. опёнок луговой, шампиньон, дождевики. 2. свободный ответ 3. без неживой природы и почвы 4. круговорот веществ</vt:lpstr>
      <vt:lpstr>Задание 4 1. рвут, ловят, разоряют, опыления, плодов и семян. 2. гусениц, никого вреда, не приносят. 3. сжигают, молодые ростки, подземные части растений, менее плодородной. 4.  сельского хозяйства, пасут, заготавливают.</vt:lpstr>
      <vt:lpstr>Критерии оценивания:  20-21 – «5» 17-19 – «4» 16-12 – «3» 11 и менее-«2»</vt:lpstr>
      <vt:lpstr>Синквейн: Луг ______, ______. ______, _____, _____. ______, ____, ____, ____. ____.</vt:lpstr>
      <vt:lpstr>Домашнее задание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2021-01-28T16:16:14Z</dcterms:created>
  <dcterms:modified xsi:type="dcterms:W3CDTF">2021-02-01T01:52:49Z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