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2" r:id="rId1"/>
  </p:sldMasterIdLst>
  <p:notesMasterIdLst>
    <p:notesMasterId r:id="rId36"/>
  </p:notesMasterIdLst>
  <p:sldIdLst>
    <p:sldId id="322" r:id="rId2"/>
    <p:sldId id="320" r:id="rId3"/>
    <p:sldId id="323" r:id="rId4"/>
    <p:sldId id="325" r:id="rId5"/>
    <p:sldId id="373" r:id="rId6"/>
    <p:sldId id="374" r:id="rId7"/>
    <p:sldId id="324" r:id="rId8"/>
    <p:sldId id="298" r:id="rId9"/>
    <p:sldId id="326" r:id="rId10"/>
    <p:sldId id="321" r:id="rId11"/>
    <p:sldId id="375" r:id="rId12"/>
    <p:sldId id="377" r:id="rId13"/>
    <p:sldId id="368" r:id="rId14"/>
    <p:sldId id="330" r:id="rId15"/>
    <p:sldId id="319" r:id="rId16"/>
    <p:sldId id="328" r:id="rId17"/>
    <p:sldId id="331" r:id="rId18"/>
    <p:sldId id="332" r:id="rId19"/>
    <p:sldId id="334" r:id="rId20"/>
    <p:sldId id="335" r:id="rId21"/>
    <p:sldId id="336" r:id="rId22"/>
    <p:sldId id="337" r:id="rId23"/>
    <p:sldId id="338" r:id="rId24"/>
    <p:sldId id="339" r:id="rId25"/>
    <p:sldId id="333" r:id="rId26"/>
    <p:sldId id="369" r:id="rId27"/>
    <p:sldId id="342" r:id="rId28"/>
    <p:sldId id="340" r:id="rId29"/>
    <p:sldId id="343" r:id="rId30"/>
    <p:sldId id="341" r:id="rId31"/>
    <p:sldId id="345" r:id="rId32"/>
    <p:sldId id="327" r:id="rId33"/>
    <p:sldId id="347" r:id="rId34"/>
    <p:sldId id="37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004C00"/>
    <a:srgbClr val="660033"/>
    <a:srgbClr val="CC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9" y="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FCB864-4BB3-4A99-8234-FD694ED58C4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4BBE9-013D-4C33-BF7B-193419A9D89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294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75025"/>
            <a:ext cx="9576263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50848" y="1385316"/>
            <a:ext cx="9290304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059680" y="1267730"/>
            <a:ext cx="207264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181600" y="1267731"/>
            <a:ext cx="18288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7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242560" y="1327188"/>
            <a:ext cx="170688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73249" y="5211060"/>
            <a:ext cx="5905500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1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6090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4255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2995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900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75025"/>
            <a:ext cx="9576263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50848" y="1385316"/>
            <a:ext cx="9290304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059680" y="1267730"/>
            <a:ext cx="207264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181600" y="1267731"/>
            <a:ext cx="18288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42560" y="1325880"/>
            <a:ext cx="170688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72905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2664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5360" y="2103120"/>
            <a:ext cx="48768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9840" y="2103120"/>
            <a:ext cx="48768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86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360" y="2074334"/>
            <a:ext cx="48768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5360" y="2755898"/>
            <a:ext cx="48768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2074334"/>
            <a:ext cx="48768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756581"/>
            <a:ext cx="48768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3821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77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9401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173736"/>
            <a:ext cx="8531352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7" y="173736"/>
            <a:ext cx="292608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1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968" y="907143"/>
            <a:ext cx="7238475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1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310086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7" y="274320"/>
            <a:ext cx="265176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4304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7" y="173736"/>
            <a:ext cx="292608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173736"/>
            <a:ext cx="8531352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309360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9157547" y="274320"/>
            <a:ext cx="265176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600090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173736"/>
            <a:ext cx="11722608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5360" y="642594"/>
            <a:ext cx="1024128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5360" y="2103120"/>
            <a:ext cx="1024128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3024" y="630936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2528" y="6309360"/>
            <a:ext cx="5266944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31176" y="6309360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9727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5344" y="2420888"/>
            <a:ext cx="8523102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такое </a:t>
            </a:r>
          </a:p>
          <a:p>
            <a:pPr algn="ctr"/>
            <a:r>
              <a:rPr lang="ru-RU" sz="8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нравственность</a:t>
            </a:r>
            <a:r>
              <a:rPr lang="ru-RU" sz="8000" b="1" dirty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xmlns="" val="2559340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120336" y="4536850"/>
            <a:ext cx="2812808" cy="22288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5359" y="260648"/>
            <a:ext cx="115977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1.Ознакомиться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2.Проанализировать жизненную ситуацию героини и её ...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3.Определить нравственные проблемы, поднятые … </a:t>
            </a: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рассказа.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5604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120336" y="4536850"/>
            <a:ext cx="2812808" cy="22288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5359" y="260648"/>
            <a:ext cx="115977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1.Ознакомиться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биографией Тэффи.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2.Проанализировать жизненную ситуацию героини и её поступки.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3.Определить нравственные проблемы, поднятые автором </a:t>
            </a: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рассказа.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393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7247325"/>
              </p:ext>
            </p:extLst>
          </p:nvPr>
        </p:nvGraphicFramePr>
        <p:xfrm>
          <a:off x="335360" y="764704"/>
          <a:ext cx="11737304" cy="6035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xmlns="" val="2499052466"/>
                    </a:ext>
                  </a:extLst>
                </a:gridCol>
                <a:gridCol w="6480720">
                  <a:extLst>
                    <a:ext uri="{9D8B030D-6E8A-4147-A177-3AD203B41FA5}">
                      <a16:colId xmlns:a16="http://schemas.microsoft.com/office/drawing/2014/main" xmlns="" val="1177267297"/>
                    </a:ext>
                  </a:extLst>
                </a:gridCol>
              </a:tblGrid>
              <a:tr h="515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8036968"/>
                  </a:ext>
                </a:extLst>
              </a:tr>
              <a:tr h="515909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7927639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6388" y="2704"/>
            <a:ext cx="6055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 качества</a:t>
            </a:r>
            <a:endParaRPr lang="ru-RU" sz="4400" b="1" dirty="0">
              <a:solidFill>
                <a:srgbClr val="6600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83832" y="2276872"/>
            <a:ext cx="248433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004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38612" y="3071810"/>
            <a:ext cx="3314754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24364" y="3857628"/>
            <a:ext cx="2729017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Жадность</a:t>
            </a:r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67174" y="1500174"/>
            <a:ext cx="3257880" cy="7694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81554" y="4643446"/>
            <a:ext cx="2020490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Эгоизм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66844" y="5357826"/>
            <a:ext cx="2805576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Пошлость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53322" y="1500174"/>
            <a:ext cx="220284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Цинизм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96132" y="2285992"/>
            <a:ext cx="3829703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Порядочность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81224" y="6088559"/>
            <a:ext cx="7738465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Паразитический образ жизни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524760" y="3071810"/>
            <a:ext cx="3509679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Тактичность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239008" y="3857628"/>
            <a:ext cx="4580549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881818" y="4643446"/>
            <a:ext cx="274722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Лживость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66844" y="4643446"/>
            <a:ext cx="3198504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Жестокость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0960" y="3857628"/>
            <a:ext cx="4114203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 долгу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452926" y="5357826"/>
            <a:ext cx="5262274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Безответственность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8084" y="3071810"/>
            <a:ext cx="3985130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4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809720" y="2285992"/>
            <a:ext cx="2815643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81026" y="1500174"/>
            <a:ext cx="3295326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just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</a:t>
            </a:r>
          </a:p>
        </p:txBody>
      </p:sp>
    </p:spTree>
    <p:extLst>
      <p:ext uri="{BB962C8B-B14F-4D97-AF65-F5344CB8AC3E}">
        <p14:creationId xmlns:p14="http://schemas.microsoft.com/office/powerpoint/2010/main" xmlns="" val="206459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35360" y="772145"/>
          <a:ext cx="11737304" cy="60350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xmlns="" val="2499052466"/>
                    </a:ext>
                  </a:extLst>
                </a:gridCol>
                <a:gridCol w="6480720">
                  <a:extLst>
                    <a:ext uri="{9D8B030D-6E8A-4147-A177-3AD203B41FA5}">
                      <a16:colId xmlns:a16="http://schemas.microsoft.com/office/drawing/2014/main" xmlns="" val="1177267297"/>
                    </a:ext>
                  </a:extLst>
                </a:gridCol>
              </a:tblGrid>
              <a:tr h="515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8036968"/>
                  </a:ext>
                </a:extLst>
              </a:tr>
              <a:tr h="515909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7927639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6388" y="2704"/>
            <a:ext cx="6055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 качества</a:t>
            </a:r>
            <a:endParaRPr lang="ru-RU" sz="4400" b="1" dirty="0">
              <a:solidFill>
                <a:srgbClr val="6600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9376" y="1412776"/>
            <a:ext cx="41044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Порядочность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 долгу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35960" y="1294601"/>
            <a:ext cx="6336704" cy="50783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Жадность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Эгоизм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Цинизм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Паразитический образ жизни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Лживость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Безответственность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2840249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9068" y="-21913"/>
            <a:ext cx="4419095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Словарная работа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07" y="525045"/>
            <a:ext cx="1192864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Гостиный двор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построенные в старину торговые ряды, обычно каменные.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Мануфактура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(устар.) – ткань, текстильные изделия.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4000" b="1" dirty="0">
                <a:solidFill>
                  <a:srgbClr val="004C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Извозчик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(устар.) – наемный экипаж с кучером.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4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Корюшка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небольшая морская промысловая рыба.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</a:t>
            </a: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Омнибус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(устар.) – многоместный конный экипаж для перевозки пассажиров.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Профукать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промотать, потратить.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5654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5360" y="188640"/>
            <a:ext cx="118566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на уроке мы познакомимся с творчеством Тэффи. Слышали ли вы когда-нибудь это имя – Тэффи? Она принадлежит к плеяде писателей Русского зарубежья, которые покинули Родину после Октябрьской революции, но всю оставшуюся жизнь оставались </a:t>
            </a:r>
          </a:p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истинно русскими.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24392" y="3336418"/>
            <a:ext cx="2313890" cy="3305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047656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352" y="116632"/>
            <a:ext cx="11809312" cy="641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Откройте учебник, прочитайте статью о биографии Тэффи и ответьте на вопросы: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звучит настоящее имя писательницы? 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2.Что такое фельетон? 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3.С какого года Тэффи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сотрудничала с журналами?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4.Куда уезжает Тэффи из России?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</a:rPr>
              <a:t>5.Сколько книг выпустила Тэффи? 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11672" y="2708920"/>
            <a:ext cx="2760992" cy="3205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04113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352" y="260648"/>
            <a:ext cx="1180931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рассказ «Жизнь и воротник» до слов «Примерила всё вместе…» и ответьте на вопросы:</a:t>
            </a:r>
            <a:endParaRPr lang="ru-RU" sz="3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зовут героиню?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2.Как она жила последние три года?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3.Какой характер был у Олечки?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4.Что однажды увидела Олечка в витрине магазина?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5.Почему Олечка утром пошла покупать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кофточку на хозяйственные деньги?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6.Какие ошибки допустила Оля? </a:t>
            </a:r>
          </a:p>
          <a:p>
            <a:pPr>
              <a:spcAft>
                <a:spcPts val="0"/>
              </a:spcAft>
            </a:pPr>
            <a:r>
              <a:rPr lang="ru-RU" sz="3800" dirty="0">
                <a:latin typeface="Times New Roman" panose="02020603050405020304" pitchFamily="18" charset="0"/>
                <a:ea typeface="Calibri" panose="020F0502020204030204" pitchFamily="34" charset="0"/>
              </a:rPr>
              <a:t>7.Как такой поступок характеризует девушку?</a:t>
            </a:r>
            <a:endParaRPr lang="ru-RU" sz="3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54150"/>
          <a:stretch/>
        </p:blipFill>
        <p:spPr>
          <a:xfrm flipH="1">
            <a:off x="10108658" y="4437112"/>
            <a:ext cx="1964005" cy="22768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89815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188640"/>
            <a:ext cx="1185664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рассказ со слов «Примерила всё вместе…» до слов «Следующие дни…» и ответьте на вопросы: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1.На какие деньги девушка покупает юбку и башмаки? 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2.Действительно ли в неразумных тратах девушки виноват воротничок? Кто виноват? 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3.На что ещё пускается Олечка,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купить желаемые вещи?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4.О ком думает героиня в первую очередь?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7556" t="34250" r="25194" b="4326"/>
          <a:stretch/>
        </p:blipFill>
        <p:spPr>
          <a:xfrm>
            <a:off x="9984432" y="4797152"/>
            <a:ext cx="1920213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24977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3352" y="0"/>
            <a:ext cx="1101722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рассказ со слов «Следующие дни…» до «Однажды её пригласили…» и ответьте на вопросы: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изменилась Олечка?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2.Почему муж не поверил ей?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3.Почему воротник управлял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Олечкой? </a:t>
            </a:r>
          </a:p>
          <a:p>
            <a:pPr>
              <a:spcAft>
                <a:spcPts val="0"/>
              </a:spcAft>
            </a:pPr>
            <a:r>
              <a:rPr lang="ru-RU" sz="44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4.Что нужно было сделать </a:t>
            </a:r>
          </a:p>
          <a:p>
            <a:pPr>
              <a:spcAft>
                <a:spcPts val="0"/>
              </a:spcAft>
            </a:pPr>
            <a:r>
              <a:rPr lang="ru-RU" sz="44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героине, чтобы вернуть </a:t>
            </a:r>
          </a:p>
          <a:p>
            <a:pPr>
              <a:spcAft>
                <a:spcPts val="0"/>
              </a:spcAft>
            </a:pPr>
            <a:r>
              <a:rPr lang="ru-RU" sz="44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всё обратно? </a:t>
            </a:r>
            <a:endParaRPr lang="ru-RU" sz="4400" b="1" i="1" u="sng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2046923"/>
            <a:ext cx="3022848" cy="458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2113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153836">
            <a:off x="10187342" y="-212581"/>
            <a:ext cx="2058596" cy="308195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79376" y="404664"/>
            <a:ext cx="101531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Нравственность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внутреннее духовное качество человека, которым он руководствуется при общении с окружающими, а также определяющее правила поведения человека в обществе. 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068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260649"/>
            <a:ext cx="108012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 нужно было во всём признаться мужу, бабушке и знакомым. Но не обвинять воротник, а честно сказать, что это она ошиблась. Олечке не хватает мужества для того, чтобы признаться во всём. Она не готова нести ответственность за свои поступки. В рассказе Тэффи ситуация доводится до абсурда: Оля во всём обвиняет неодушевленный предмет – «подлый воротник».</a:t>
            </a:r>
            <a:endParaRPr lang="ru-RU" sz="4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00" y="4437112"/>
            <a:ext cx="2347020" cy="2216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009580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188641"/>
            <a:ext cx="115212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рассказ со слов «Однажды её пригласили…» до конца и ответьте на вопросы: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1.Почему Олечку бросил муж?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2.Почему Олечка так нагло ведёт себя с мужем, дерзко ему отвечает, не боится ранить его чувства?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3.Почему воротник потерялся в стирке сразу после того, как муж ушёл от Оли? 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4.Где теперь работает Олечка? 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5.Исправилась ли Олечка после 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ухода мужа? Чего ей, оказывается, </a:t>
            </a:r>
          </a:p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не хватало в жизни?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264" y="4286244"/>
            <a:ext cx="3400788" cy="2473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709224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7448" y="332656"/>
            <a:ext cx="87415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Какой художественный приём 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лежит в основе рассказа?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8342" r="1986" b="11658"/>
          <a:stretch/>
        </p:blipFill>
        <p:spPr>
          <a:xfrm>
            <a:off x="9858308" y="332656"/>
            <a:ext cx="201652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276082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7448" y="332656"/>
            <a:ext cx="87415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Какой художественный приём </a:t>
            </a:r>
          </a:p>
          <a:p>
            <a:pPr algn="ctr"/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лежит в основе рассказа?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t="18342" r="1986" b="11658"/>
          <a:stretch/>
        </p:blipFill>
        <p:spPr>
          <a:xfrm>
            <a:off x="9858308" y="332656"/>
            <a:ext cx="201652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35360" y="2492896"/>
            <a:ext cx="1153947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Основной художественный прием –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олицетворение.</a:t>
            </a: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Рассказ построен на одушевлении неодушевленного предмета, который не просто действует самостоятельно, а управляет жизнью своего владельца.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53969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92344" y="2924944"/>
            <a:ext cx="2793692" cy="36892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0650" y="611885"/>
            <a:ext cx="116794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символизирует воротник в рассказе?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1857575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192344" y="2924944"/>
            <a:ext cx="2793692" cy="36892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00650" y="611885"/>
            <a:ext cx="116794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Что символизирует воротник в рассказе?</a:t>
            </a:r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7368" y="2204864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Безответственность, </a:t>
            </a:r>
          </a:p>
          <a:p>
            <a:pPr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паразитический образ жизни, </a:t>
            </a:r>
          </a:p>
          <a:p>
            <a:pPr>
              <a:spcAft>
                <a:spcPts val="0"/>
              </a:spcAft>
            </a:pPr>
            <a:r>
              <a:rPr lang="ru-RU" sz="4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желание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жить роскошно за чужой счёт.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00214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3812578"/>
              </p:ext>
            </p:extLst>
          </p:nvPr>
        </p:nvGraphicFramePr>
        <p:xfrm>
          <a:off x="335360" y="1363066"/>
          <a:ext cx="11737304" cy="539977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xmlns="" val="2499052466"/>
                    </a:ext>
                  </a:extLst>
                </a:gridCol>
                <a:gridCol w="6480720">
                  <a:extLst>
                    <a:ext uri="{9D8B030D-6E8A-4147-A177-3AD203B41FA5}">
                      <a16:colId xmlns:a16="http://schemas.microsoft.com/office/drawing/2014/main" xmlns="" val="1177267297"/>
                    </a:ext>
                  </a:extLst>
                </a:gridCol>
              </a:tblGrid>
              <a:tr h="5152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Безнравственно</a:t>
                      </a:r>
                      <a:endParaRPr lang="ru-RU" sz="3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98036968"/>
                  </a:ext>
                </a:extLst>
              </a:tr>
              <a:tr h="485113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79276395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988851" y="-72073"/>
            <a:ext cx="843032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нравственные проблемы 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ru-RU" sz="44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поднимает автор в рассказе?</a:t>
            </a:r>
            <a:endParaRPr lang="ru-RU" sz="4400" b="1" dirty="0">
              <a:solidFill>
                <a:srgbClr val="6600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9376" y="1779687"/>
            <a:ext cx="41044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Порядочность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Тактичность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Верность долгу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35960" y="1788790"/>
            <a:ext cx="6336704" cy="50783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Жадность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Эгоизм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Пошлость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Цинизм</a:t>
            </a:r>
          </a:p>
          <a:p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Паразитический образ жизни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Лживость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Безответственность</a:t>
            </a:r>
          </a:p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Предательство</a:t>
            </a:r>
          </a:p>
        </p:txBody>
      </p:sp>
    </p:spTree>
    <p:extLst>
      <p:ext uri="{BB962C8B-B14F-4D97-AF65-F5344CB8AC3E}">
        <p14:creationId xmlns:p14="http://schemas.microsoft.com/office/powerpoint/2010/main" xmlns="" val="17287124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87488" y="2276872"/>
            <a:ext cx="941180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Какие уроки можно вынести </a:t>
            </a:r>
          </a:p>
          <a:p>
            <a:pPr algn="ctr"/>
            <a:r>
              <a:rPr lang="ru-RU" sz="54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 содержания рассказа?</a:t>
            </a:r>
            <a:r>
              <a:rPr lang="ru-RU" sz="5400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5400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175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368" y="260648"/>
            <a:ext cx="11521280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9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Нравственные уроки:</a:t>
            </a:r>
          </a:p>
          <a:p>
            <a:pPr>
              <a:spcAft>
                <a:spcPts val="0"/>
              </a:spcAft>
            </a:pPr>
            <a:r>
              <a:rPr lang="ru-RU" sz="3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1.Нужно всегда нести ответственность за свои поступки, нельзя обманывать близких и предавать их. </a:t>
            </a:r>
          </a:p>
          <a:p>
            <a:pPr>
              <a:spcAft>
                <a:spcPts val="0"/>
              </a:spcAft>
            </a:pPr>
            <a:r>
              <a:rPr lang="ru-RU" sz="3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2.Если совершил ошибку, нужно признаться в ней и попросить прощения, а не сваливать вину на других. </a:t>
            </a:r>
          </a:p>
          <a:p>
            <a:pPr>
              <a:spcAft>
                <a:spcPts val="0"/>
              </a:spcAft>
            </a:pPr>
            <a:r>
              <a:rPr lang="ru-RU" sz="3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3.Нельзя жить в долг, нужно правильно распоряжаться финансами. </a:t>
            </a:r>
          </a:p>
          <a:p>
            <a:pPr>
              <a:spcAft>
                <a:spcPts val="0"/>
              </a:spcAft>
            </a:pPr>
            <a:r>
              <a:rPr lang="ru-RU" sz="39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4.У каждого человека должно быть своё любимое дело (работа или хобби). </a:t>
            </a:r>
            <a:endParaRPr lang="ru-RU" sz="3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536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5480" y="2276872"/>
            <a:ext cx="92890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же представляет собой рассказ, юмор это или сатира? </a:t>
            </a:r>
            <a:endParaRPr lang="ru-RU" sz="5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9552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7608" y="1988840"/>
            <a:ext cx="7463966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Какие проблемы </a:t>
            </a:r>
          </a:p>
          <a:p>
            <a:pPr algn="ctr"/>
            <a:r>
              <a:rPr lang="ru-RU" sz="7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называются </a:t>
            </a:r>
          </a:p>
          <a:p>
            <a:pPr algn="ctr"/>
            <a:r>
              <a:rPr lang="ru-RU" sz="7200" b="1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нравственными</a:t>
            </a:r>
            <a:r>
              <a:rPr lang="ru-RU" sz="7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7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2954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3836" y="285728"/>
            <a:ext cx="109452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Автор сатирически изображает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Олечку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Розову, а в ее лице всех безалаберных, бесхарактерных, инфантильных, лживых, пустых,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паразитирующих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на других людях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эгоистов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неспособных противостоять соблазнам.</a:t>
            </a:r>
            <a:endParaRPr lang="ru-RU" sz="5400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1548" t="42515" r="5309" b="8528"/>
          <a:stretch/>
        </p:blipFill>
        <p:spPr>
          <a:xfrm>
            <a:off x="9192344" y="4653136"/>
            <a:ext cx="2709775" cy="18722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723551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1584" y="2420888"/>
            <a:ext cx="8021748" cy="20682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ли в наше время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такие Олечки?</a:t>
            </a:r>
            <a:endParaRPr lang="ru-RU" sz="60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62155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120336" y="4536850"/>
            <a:ext cx="2812808" cy="22288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35359" y="260648"/>
            <a:ext cx="1159778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урока: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1.Познакомиться с биографией Тэффи.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2.Проанализировать жизненную ситуацию героини и её поступки.</a:t>
            </a:r>
            <a:endParaRPr lang="ru-RU" sz="5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3.Определить нравственные проблемы, поднятые автором </a:t>
            </a:r>
          </a:p>
          <a:p>
            <a:pPr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рассказа.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4393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9416" y="1988840"/>
            <a:ext cx="10297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задание: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прочитать рассказ О. Генри </a:t>
            </a:r>
          </a:p>
          <a:p>
            <a:pPr algn="ctr">
              <a:spcAft>
                <a:spcPts val="0"/>
              </a:spcAft>
            </a:pP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«Дороги, которые мы выбираем»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6685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Запиши на ленточке продолжение высказывания:</a:t>
            </a:r>
            <a:b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4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получилось…</a:t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 дал мне для жизни…</a:t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захотелось…</a:t>
            </a:r>
            <a:b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меня удивило…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153836">
            <a:off x="10187342" y="-212581"/>
            <a:ext cx="2058596" cy="30819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3392" y="836713"/>
            <a:ext cx="91450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Проблемы, возникающие вследствие нарушения или несоблюдения нравственности.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664423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67608" y="1988840"/>
            <a:ext cx="8129085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такое сатира и</a:t>
            </a:r>
          </a:p>
          <a:p>
            <a:pPr algn="ctr"/>
            <a:r>
              <a:rPr lang="ru-RU" sz="7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юмор?</a:t>
            </a:r>
            <a:endParaRPr lang="ru-RU" sz="7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9295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153836">
            <a:off x="10187342" y="-212581"/>
            <a:ext cx="2058596" cy="308195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23392" y="836713"/>
            <a:ext cx="91450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Сатира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 - это проявление комического в литературе; направлена на жестокое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осмеяние человеческих пороков и несовершенства мира.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423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27992" y="1916832"/>
            <a:ext cx="7620548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чём мы будем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говорить </a:t>
            </a:r>
          </a:p>
          <a:p>
            <a:pPr algn="ctr"/>
            <a:r>
              <a:rPr lang="ru-RU" sz="7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сегодня на уроке?</a:t>
            </a:r>
            <a:endParaRPr lang="ru-RU" sz="7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56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504" y="5085184"/>
            <a:ext cx="9144000" cy="160020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www.jeansehic.com/agent_files/Fotosearch%20Scroll%20Ink%20Pen%20and%20Well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96839" y="160338"/>
            <a:ext cx="56444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prstClr val="black"/>
                </a:solidFill>
                <a:latin typeface="Times New Roman" panose="02020603050405020304" pitchFamily="18" charset="0"/>
              </a:rPr>
              <a:t>Назовите тему урока</a:t>
            </a:r>
            <a:endParaRPr lang="ru-RU" sz="4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98710" y="970000"/>
            <a:ext cx="9240688" cy="206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Нравственные проблемы </a:t>
            </a:r>
          </a:p>
          <a:p>
            <a:pPr lvl="0" algn="ctr">
              <a:lnSpc>
                <a:spcPct val="107000"/>
              </a:lnSpc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рассказе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174545" y="4651032"/>
            <a:ext cx="9144000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«Жизнь и                    »</a:t>
            </a:r>
            <a:endParaRPr lang="ru-RU" sz="6000" dirty="0">
              <a:solidFill>
                <a:srgbClr val="660033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4192" y="1851075"/>
            <a:ext cx="1960824" cy="290485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/>
          <a:srcRect l="33540" t="62857" r="34716" b="1143"/>
          <a:stretch/>
        </p:blipFill>
        <p:spPr>
          <a:xfrm>
            <a:off x="4167240" y="4618418"/>
            <a:ext cx="2841391" cy="1473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86134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15480" y="2204864"/>
            <a:ext cx="9577064" cy="3007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Нравственные проблемы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рассказе Тэффи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000" b="1" dirty="0">
                <a:solidFill>
                  <a:srgbClr val="66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«Жизнь и воротник»</a:t>
            </a:r>
            <a:endParaRPr lang="ru-RU" sz="6000" dirty="0">
              <a:solidFill>
                <a:srgbClr val="6600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60586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586</TotalTime>
  <Words>896</Words>
  <Application>Microsoft Office PowerPoint</Application>
  <PresentationFormat>Произвольный</PresentationFormat>
  <Paragraphs>195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Savon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 Запиши на ленточке продолжение высказывания:  у меня получилось… Урок дал мне для жизни… мне захотелось… меня удивило…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Разные виды разборов</dc:title>
  <dc:creator>Fixer</dc:creator>
  <cp:lastModifiedBy>noutbuk 7</cp:lastModifiedBy>
  <cp:revision>77</cp:revision>
  <dcterms:modified xsi:type="dcterms:W3CDTF">2024-01-29T17:16:09Z</dcterms:modified>
</cp:coreProperties>
</file>