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8" r:id="rId3"/>
    <p:sldId id="270" r:id="rId4"/>
    <p:sldId id="271" r:id="rId5"/>
    <p:sldId id="267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2" r:id="rId14"/>
    <p:sldId id="279" r:id="rId15"/>
    <p:sldId id="280" r:id="rId16"/>
    <p:sldId id="281" r:id="rId17"/>
    <p:sldId id="284" r:id="rId18"/>
    <p:sldId id="285" r:id="rId19"/>
    <p:sldId id="286" r:id="rId20"/>
    <p:sldId id="287" r:id="rId21"/>
    <p:sldId id="289" r:id="rId22"/>
    <p:sldId id="288" r:id="rId23"/>
    <p:sldId id="290" r:id="rId24"/>
    <p:sldId id="291" r:id="rId25"/>
    <p:sldId id="292" r:id="rId26"/>
    <p:sldId id="293" r:id="rId27"/>
    <p:sldId id="294" r:id="rId28"/>
    <p:sldId id="29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627F"/>
    <a:srgbClr val="792E61"/>
    <a:srgbClr val="04105A"/>
    <a:srgbClr val="ED613E"/>
    <a:srgbClr val="BF3C48"/>
    <a:srgbClr val="856E45"/>
    <a:srgbClr val="6F267F"/>
    <a:srgbClr val="FECB00"/>
    <a:srgbClr val="729F11"/>
    <a:srgbClr val="111E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5" autoAdjust="0"/>
    <p:restoredTop sz="94673" autoAdjust="0"/>
  </p:normalViewPr>
  <p:slideViewPr>
    <p:cSldViewPr snapToGrid="0">
      <p:cViewPr varScale="1">
        <p:scale>
          <a:sx n="83" d="100"/>
          <a:sy n="83" d="100"/>
        </p:scale>
        <p:origin x="-145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" y="0"/>
            <a:ext cx="9143025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5658" y="4569360"/>
            <a:ext cx="6366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Лемеза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Дарья Александровна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 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Дзержинской СШ №2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noutbuk 7\Downloads\IMG_38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3531" y="726827"/>
            <a:ext cx="7175850" cy="35772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4800" b="1" dirty="0" smtClean="0"/>
              <a:t>Что такое рефлексия?</a:t>
            </a:r>
          </a:p>
          <a:p>
            <a:pPr algn="ctr"/>
            <a:r>
              <a:rPr lang="ru-RU" sz="4800" b="1" dirty="0" smtClean="0"/>
              <a:t>Какие приёмы существуют? На какие виды можно условно разделить приёмы?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Для </a:t>
            </a:r>
            <a:r>
              <a:rPr lang="ru-RU" sz="4800" b="1" dirty="0" smtClean="0"/>
              <a:t>чего необходима?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Где?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sz="4800" b="1" dirty="0" smtClean="0"/>
              <a:t>Что такое рефлексия?</a:t>
            </a:r>
          </a:p>
          <a:p>
            <a:pPr algn="ctr"/>
            <a:r>
              <a:rPr lang="ru-RU" sz="4800" b="1" dirty="0" smtClean="0"/>
              <a:t>Какие приёмы существуют? На какие виды можно условно разделить приёмы?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Для чего необходима</a:t>
            </a:r>
            <a:r>
              <a:rPr lang="ru-RU" sz="4800" b="1" dirty="0" smtClean="0"/>
              <a:t>?</a:t>
            </a:r>
          </a:p>
          <a:p>
            <a:pPr algn="ctr"/>
            <a:r>
              <a:rPr lang="ru-RU" sz="4800" b="1" dirty="0" smtClean="0"/>
              <a:t>Где</a:t>
            </a:r>
            <a:r>
              <a:rPr lang="ru-RU" sz="4800" b="1" dirty="0" smtClean="0"/>
              <a:t>, на каких уроках и их этапах?</a:t>
            </a:r>
            <a:endParaRPr lang="ru-RU" sz="4800" b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Что такое рефлексия?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40"/>
            </a:avLst>
          </a:prstGeom>
          <a:solidFill>
            <a:srgbClr val="917253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2825" y="5130800"/>
            <a:ext cx="17272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7" descr="http://static.ozone.ru/multimedia/books_covers/10052304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143000"/>
            <a:ext cx="21288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357188" y="2643188"/>
            <a:ext cx="1928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Reflexio-</a:t>
            </a:r>
            <a:r>
              <a:rPr lang="ru-RU">
                <a:solidFill>
                  <a:schemeClr val="bg1"/>
                </a:solidFill>
              </a:rPr>
              <a:t>  </a:t>
            </a:r>
            <a:r>
              <a:rPr lang="ru-RU" sz="2400">
                <a:solidFill>
                  <a:schemeClr val="bg1"/>
                </a:solidFill>
              </a:rPr>
              <a:t>обращение назад</a:t>
            </a:r>
          </a:p>
        </p:txBody>
      </p:sp>
      <p:pic>
        <p:nvPicPr>
          <p:cNvPr id="4102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1000125"/>
            <a:ext cx="278606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13" y="1000125"/>
            <a:ext cx="24669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Box 8"/>
          <p:cNvSpPr txBox="1">
            <a:spLocks noChangeArrowheads="1"/>
          </p:cNvSpPr>
          <p:nvPr/>
        </p:nvSpPr>
        <p:spPr bwMode="auto">
          <a:xfrm>
            <a:off x="3571875" y="2714625"/>
            <a:ext cx="1928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</a:rPr>
              <a:t>Размышление,</a:t>
            </a:r>
          </a:p>
          <a:p>
            <a:r>
              <a:rPr lang="ru-RU" sz="2000">
                <a:solidFill>
                  <a:schemeClr val="bg1"/>
                </a:solidFill>
              </a:rPr>
              <a:t>самопознание</a:t>
            </a:r>
          </a:p>
        </p:txBody>
      </p:sp>
      <p:sp>
        <p:nvSpPr>
          <p:cNvPr id="4105" name="TextBox 11"/>
          <p:cNvSpPr txBox="1">
            <a:spLocks noChangeArrowheads="1"/>
          </p:cNvSpPr>
          <p:nvPr/>
        </p:nvSpPr>
        <p:spPr bwMode="auto">
          <a:xfrm>
            <a:off x="6643688" y="3214688"/>
            <a:ext cx="1928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</a:rPr>
              <a:t>самоанализ</a:t>
            </a:r>
          </a:p>
        </p:txBody>
      </p:sp>
      <p:pic>
        <p:nvPicPr>
          <p:cNvPr id="1026" name="Picture 2" descr="C:\Users\noutbuk 7\Desktop\Refleksiya-udareni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95540" y="4587817"/>
            <a:ext cx="3591194" cy="2054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Какие приёмы существуют? На какие виды можно условно разделить приёмы?</a:t>
            </a:r>
            <a:endParaRPr lang="ru-RU" sz="4800" b="1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приёмов рефлексии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noutbuk 7\Desktop\виды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2371" y="1596668"/>
            <a:ext cx="6236898" cy="5119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noutbuk 7\Desktop\Виды есть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053" y="1671473"/>
            <a:ext cx="6059675" cy="5022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Изображ</a:t>
            </a:r>
            <a:r>
              <a:rPr lang="ru-RU" dirty="0" smtClean="0"/>
              <a:t> азбуки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 l="29906" t="27254" r="46117" b="30673"/>
          <a:stretch>
            <a:fillRect/>
          </a:stretch>
        </p:blipFill>
        <p:spPr bwMode="auto">
          <a:xfrm rot="8007132">
            <a:off x="2579425" y="1811445"/>
            <a:ext cx="3947352" cy="387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право 2"/>
          <p:cNvSpPr/>
          <p:nvPr/>
        </p:nvSpPr>
        <p:spPr>
          <a:xfrm>
            <a:off x="1476375" y="3644900"/>
            <a:ext cx="935038" cy="28892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2052" name="Рисунок 3"/>
          <p:cNvPicPr>
            <a:picLocks noChangeAspect="1"/>
          </p:cNvPicPr>
          <p:nvPr/>
        </p:nvPicPr>
        <p:blipFill>
          <a:blip r:embed="rId2"/>
          <a:srcRect l="30885" t="70139" r="47095" b="20963"/>
          <a:stretch>
            <a:fillRect/>
          </a:stretch>
        </p:blipFill>
        <p:spPr bwMode="auto">
          <a:xfrm>
            <a:off x="2843213" y="5805488"/>
            <a:ext cx="32416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КОЛЕСО ФОРТУНЫ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</a:t>
            </a:r>
            <a:br>
              <a:rPr lang="ru-RU" dirty="0" smtClean="0"/>
            </a:br>
            <a:r>
              <a:rPr lang="ru-RU" dirty="0" smtClean="0"/>
              <a:t>АКРОСЛОВО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 smtClean="0"/>
              <a:t>Акрослово</a:t>
            </a:r>
            <a:r>
              <a:rPr lang="ru-RU" dirty="0" smtClean="0"/>
              <a:t> – слова-аргументы (словосочетания/предложения), начинающиеся на буквы ключевого слова, расположенного по вертикали. Например: </a:t>
            </a:r>
          </a:p>
          <a:p>
            <a:pPr algn="ctr">
              <a:buNone/>
            </a:pPr>
            <a:r>
              <a:rPr lang="ru-RU" b="1" dirty="0" smtClean="0"/>
              <a:t>Опишите образ </a:t>
            </a:r>
            <a:r>
              <a:rPr lang="ru-RU" b="1" dirty="0" err="1" smtClean="0"/>
              <a:t>цветаевской</a:t>
            </a:r>
            <a:r>
              <a:rPr lang="ru-RU" b="1" dirty="0" smtClean="0"/>
              <a:t> Москвы</a:t>
            </a:r>
          </a:p>
          <a:p>
            <a:pPr>
              <a:buNone/>
            </a:pPr>
            <a:r>
              <a:rPr lang="ru-RU" dirty="0" smtClean="0"/>
              <a:t>М – манящая</a:t>
            </a:r>
          </a:p>
          <a:p>
            <a:pPr>
              <a:buNone/>
            </a:pPr>
            <a:r>
              <a:rPr lang="ru-RU" dirty="0" smtClean="0"/>
              <a:t>О – огненно-купольная</a:t>
            </a:r>
          </a:p>
          <a:p>
            <a:pPr>
              <a:buNone/>
            </a:pPr>
            <a:r>
              <a:rPr lang="ru-RU" dirty="0" smtClean="0"/>
              <a:t>С – святая</a:t>
            </a:r>
          </a:p>
          <a:p>
            <a:pPr>
              <a:buNone/>
            </a:pPr>
            <a:r>
              <a:rPr lang="ru-RU" dirty="0" smtClean="0"/>
              <a:t>К – колокольная</a:t>
            </a:r>
          </a:p>
          <a:p>
            <a:pPr>
              <a:buNone/>
            </a:pPr>
            <a:r>
              <a:rPr lang="ru-RU" dirty="0" smtClean="0"/>
              <a:t>В – вольная</a:t>
            </a:r>
          </a:p>
          <a:p>
            <a:pPr>
              <a:buNone/>
            </a:pPr>
            <a:r>
              <a:rPr lang="ru-RU" dirty="0" smtClean="0"/>
              <a:t>А - алтарная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noutbuk 7\Desktop\a03159dcaa83c04f70c8c0700e2c866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120" y="198167"/>
            <a:ext cx="6509049" cy="6509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Для </a:t>
            </a:r>
            <a:r>
              <a:rPr lang="ru-RU" sz="4800" b="1" dirty="0" smtClean="0"/>
              <a:t>чего необходима</a:t>
            </a:r>
            <a:r>
              <a:rPr lang="ru-RU" sz="4800" b="1" dirty="0" smtClean="0"/>
              <a:t>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noutbuk 7\Desktop\images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62328" y="3172738"/>
            <a:ext cx="3685262" cy="3685262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 flipH="1">
            <a:off x="1639019" y="1164565"/>
            <a:ext cx="2613805" cy="1475117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rgbClr val="47627F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287993" y="2490156"/>
            <a:ext cx="2734573" cy="1475117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u="sng" dirty="0">
              <a:solidFill>
                <a:srgbClr val="47627F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678391" y="1115682"/>
            <a:ext cx="2671315" cy="1475117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rgbClr val="47627F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 flipH="1">
            <a:off x="1374475" y="2590798"/>
            <a:ext cx="1966823" cy="1475117"/>
          </a:xfrm>
          <a:prstGeom prst="cloudCallout">
            <a:avLst/>
          </a:prstGeom>
          <a:solidFill>
            <a:schemeClr val="bg1"/>
          </a:solidFill>
          <a:scene3d>
            <a:camera prst="orthographicFront">
              <a:rot lat="0" lon="2099999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u="sng" dirty="0">
              <a:solidFill>
                <a:srgbClr val="47627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noutbuk 7\Desktop\images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62328" y="3172738"/>
            <a:ext cx="3685262" cy="3685262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 flipH="1">
            <a:off x="1639019" y="1164565"/>
            <a:ext cx="2613805" cy="1475117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47627F"/>
                </a:solidFill>
              </a:rPr>
              <a:t>Умение анализировать</a:t>
            </a:r>
            <a:endParaRPr lang="ru-RU" b="1" u="sng" dirty="0">
              <a:solidFill>
                <a:srgbClr val="47627F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287993" y="2490156"/>
            <a:ext cx="2734573" cy="1475117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rgbClr val="47627F"/>
                </a:solidFill>
              </a:rPr>
              <a:t>Оценка деятельности</a:t>
            </a:r>
            <a:endParaRPr lang="ru-RU" sz="2000" b="1" u="sng" dirty="0">
              <a:solidFill>
                <a:srgbClr val="47627F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678391" y="1115682"/>
            <a:ext cx="2671315" cy="1475117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47627F"/>
                </a:solidFill>
              </a:rPr>
              <a:t>Критическое мышление</a:t>
            </a:r>
            <a:endParaRPr lang="ru-RU" b="1" u="sng" dirty="0">
              <a:solidFill>
                <a:srgbClr val="47627F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 flipH="1">
            <a:off x="1374475" y="2590798"/>
            <a:ext cx="1966823" cy="1475117"/>
          </a:xfrm>
          <a:prstGeom prst="cloudCallout">
            <a:avLst/>
          </a:prstGeom>
          <a:solidFill>
            <a:schemeClr val="bg1"/>
          </a:solidFill>
          <a:scene3d>
            <a:camera prst="orthographicFront">
              <a:rot lat="0" lon="2099999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rgbClr val="47627F"/>
                </a:solidFill>
              </a:rPr>
              <a:t>Личностные умения</a:t>
            </a:r>
            <a:endParaRPr lang="ru-RU" sz="1600" b="1" u="sng" dirty="0">
              <a:solidFill>
                <a:srgbClr val="47627F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Где</a:t>
            </a:r>
            <a:r>
              <a:rPr lang="ru-RU" sz="4800" b="1" dirty="0" smtClean="0"/>
              <a:t>, на каких уроках и их этапах?</a:t>
            </a:r>
            <a:endParaRPr lang="ru-RU" sz="4800" b="1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Изображ</a:t>
            </a:r>
            <a:r>
              <a:rPr lang="ru-RU" dirty="0" smtClean="0"/>
              <a:t> азбуки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 l="29906" t="27254" r="46117" b="30673"/>
          <a:stretch>
            <a:fillRect/>
          </a:stretch>
        </p:blipFill>
        <p:spPr bwMode="auto">
          <a:xfrm rot="4951774">
            <a:off x="2579425" y="1811445"/>
            <a:ext cx="3947352" cy="387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право 2"/>
          <p:cNvSpPr/>
          <p:nvPr/>
        </p:nvSpPr>
        <p:spPr>
          <a:xfrm>
            <a:off x="1476375" y="3644900"/>
            <a:ext cx="935038" cy="28892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2052" name="Рисунок 3"/>
          <p:cNvPicPr>
            <a:picLocks noChangeAspect="1"/>
          </p:cNvPicPr>
          <p:nvPr/>
        </p:nvPicPr>
        <p:blipFill>
          <a:blip r:embed="rId2"/>
          <a:srcRect l="30885" t="70139" r="47095" b="20963"/>
          <a:stretch>
            <a:fillRect/>
          </a:stretch>
        </p:blipFill>
        <p:spPr bwMode="auto">
          <a:xfrm>
            <a:off x="2843213" y="5805488"/>
            <a:ext cx="32416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КОЛЕСО ФОРТУНЫ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ОБЛАКО СЛОВ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 платформе </a:t>
            </a:r>
            <a:r>
              <a:rPr lang="en-US" dirty="0" err="1" smtClean="0"/>
              <a:t>ahaslides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Облако слов </a:t>
            </a:r>
            <a:r>
              <a:rPr lang="ru-RU" sz="2000" i="1" dirty="0" smtClean="0"/>
              <a:t>или</a:t>
            </a:r>
            <a:r>
              <a:rPr lang="ru-RU" sz="2000" i="1" dirty="0"/>
              <a:t> </a:t>
            </a:r>
            <a:r>
              <a:rPr lang="ru-RU" sz="2000" i="1" dirty="0" smtClean="0"/>
              <a:t>тегов— </a:t>
            </a:r>
            <a:r>
              <a:rPr lang="ru-RU" sz="2000" i="1" dirty="0"/>
              <a:t>это визуальное представление списка </a:t>
            </a:r>
            <a:r>
              <a:rPr lang="ru-RU" sz="2000" i="1" dirty="0" smtClean="0"/>
              <a:t>категорий/тегов/меток/ярлыков/ключевых слов.</a:t>
            </a:r>
            <a:r>
              <a:rPr lang="ru-RU" sz="2000" i="1" dirty="0"/>
              <a:t> Принцип устройства таких облаков очень простой. Поскольку каждое слово является гиперссылкой, то чем чаще оно встречается на сайте, тем больший размер принимает в облаке. Встречаются облака, в которых важность слова подчеркивается цветом.</a:t>
            </a:r>
            <a:r>
              <a:rPr lang="ru-RU" sz="2000" dirty="0"/>
              <a:t> </a:t>
            </a:r>
            <a:r>
              <a:rPr lang="ru-RU" sz="2000" dirty="0" smtClean="0"/>
              <a:t> </a:t>
            </a:r>
          </a:p>
        </p:txBody>
      </p:sp>
      <p:pic>
        <p:nvPicPr>
          <p:cNvPr id="9218" name="Picture 2" descr="C:\Users\noutbuk 7\Desktop\облак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5376" y="3565746"/>
            <a:ext cx="5449824" cy="2741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Открыть </a:t>
            </a:r>
            <a:r>
              <a:rPr lang="ru-RU" dirty="0" err="1"/>
              <a:t>вайбер</a:t>
            </a:r>
            <a:endParaRPr lang="ru-RU" dirty="0"/>
          </a:p>
          <a:p>
            <a:pPr lvl="0"/>
            <a:r>
              <a:rPr lang="ru-RU" dirty="0"/>
              <a:t>Нажать кнопку ЕЩЁ (нижний </a:t>
            </a:r>
            <a:r>
              <a:rPr lang="ru-RU" dirty="0" err="1"/>
              <a:t>првый</a:t>
            </a:r>
            <a:r>
              <a:rPr lang="ru-RU" dirty="0"/>
              <a:t> угол)</a:t>
            </a:r>
          </a:p>
          <a:p>
            <a:pPr lvl="0"/>
            <a:r>
              <a:rPr lang="ru-RU" dirty="0"/>
              <a:t>Нажать изображение </a:t>
            </a:r>
            <a:r>
              <a:rPr lang="en-US" dirty="0"/>
              <a:t>QR</a:t>
            </a:r>
            <a:r>
              <a:rPr lang="ru-RU" dirty="0"/>
              <a:t>-кода (верхний правый угол)</a:t>
            </a:r>
          </a:p>
          <a:p>
            <a:r>
              <a:rPr lang="ru-RU" dirty="0"/>
              <a:t>Сканируем код, в открывшемся окне в каждой строке оставить слово/словосочетание о мастер-классе.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noutbuk 7\Desktop\спасиб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2238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Кроссенс</a:t>
            </a:r>
            <a:r>
              <a:rPr lang="ru-RU" dirty="0" smtClean="0"/>
              <a:t>. Найдите общее.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noutbuk 7\Desktop\Кроссенс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3582" y="1492827"/>
            <a:ext cx="5309859" cy="5098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Кроссенс</a:t>
            </a:r>
            <a:r>
              <a:rPr lang="ru-RU" dirty="0" smtClean="0"/>
              <a:t>. Найдите общее.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noutbuk 7\Desktop\Кроссенс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7199" y="1579880"/>
            <a:ext cx="5369374" cy="5110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 descr="C:\Users\noutbuk 7\Desktop\РЕФЛЕ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93"/>
            <a:ext cx="9144000" cy="6835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noutbuk 7\Desktop\Рефлекс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09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Что?</a:t>
            </a:r>
          </a:p>
          <a:p>
            <a:pPr algn="ctr"/>
            <a:r>
              <a:rPr lang="ru-RU" sz="4800" b="1" dirty="0" smtClean="0"/>
              <a:t>Какие?</a:t>
            </a:r>
          </a:p>
          <a:p>
            <a:pPr algn="ctr"/>
            <a:r>
              <a:rPr lang="ru-RU" sz="4800" b="1" dirty="0" smtClean="0"/>
              <a:t>Для чего?</a:t>
            </a:r>
          </a:p>
          <a:p>
            <a:pPr algn="ctr"/>
            <a:r>
              <a:rPr lang="ru-RU" sz="4800" b="1" dirty="0" smtClean="0"/>
              <a:t>Где?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Что такое рефлексия?</a:t>
            </a:r>
          </a:p>
          <a:p>
            <a:pPr algn="ctr"/>
            <a:r>
              <a:rPr lang="ru-RU" sz="4800" b="1" dirty="0" smtClean="0"/>
              <a:t>Какие?</a:t>
            </a:r>
          </a:p>
          <a:p>
            <a:pPr algn="ctr"/>
            <a:r>
              <a:rPr lang="ru-RU" sz="4800" b="1" dirty="0" smtClean="0"/>
              <a:t>Для чего?</a:t>
            </a:r>
          </a:p>
          <a:p>
            <a:pPr algn="ctr"/>
            <a:r>
              <a:rPr lang="ru-RU" sz="4800" b="1" dirty="0" smtClean="0"/>
              <a:t>Где?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4800" b="1" dirty="0" smtClean="0"/>
              <a:t>Что такое рефлексия?</a:t>
            </a:r>
          </a:p>
          <a:p>
            <a:pPr algn="ctr"/>
            <a:r>
              <a:rPr lang="ru-RU" sz="4800" b="1" dirty="0" smtClean="0"/>
              <a:t>Какие приёмы существуют? На какие виды можно условно разделить приёмы?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Для чего?</a:t>
            </a:r>
          </a:p>
          <a:p>
            <a:pPr algn="ctr"/>
            <a:r>
              <a:rPr lang="ru-RU" sz="4800" b="1" dirty="0" smtClean="0"/>
              <a:t>Где?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266</Words>
  <Application>Microsoft Office PowerPoint</Application>
  <PresentationFormat>Экран (4:3)</PresentationFormat>
  <Paragraphs>70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Кроссенс. Найдите общее.</vt:lpstr>
      <vt:lpstr>Кроссенс. Найдите общее.</vt:lpstr>
      <vt:lpstr>Слайд 5</vt:lpstr>
      <vt:lpstr>Слайд 6</vt:lpstr>
      <vt:lpstr>Цель:</vt:lpstr>
      <vt:lpstr>Цель:</vt:lpstr>
      <vt:lpstr>Цель:</vt:lpstr>
      <vt:lpstr>Цель:</vt:lpstr>
      <vt:lpstr>Цель:</vt:lpstr>
      <vt:lpstr>Цель:</vt:lpstr>
      <vt:lpstr>Слайд 13</vt:lpstr>
      <vt:lpstr>Цель:</vt:lpstr>
      <vt:lpstr>Виды приёмов рефлексии</vt:lpstr>
      <vt:lpstr>Слайд 16</vt:lpstr>
      <vt:lpstr>Изображ азбуки</vt:lpstr>
      <vt:lpstr>КОЛЕСО ФОРТУНЫ</vt:lpstr>
      <vt:lpstr>А АКРОСЛОВО</vt:lpstr>
      <vt:lpstr>Цель:</vt:lpstr>
      <vt:lpstr>Слайд 21</vt:lpstr>
      <vt:lpstr>Слайд 22</vt:lpstr>
      <vt:lpstr>Цель:</vt:lpstr>
      <vt:lpstr>Изображ азбуки</vt:lpstr>
      <vt:lpstr>КОЛЕСО ФОРТУНЫ</vt:lpstr>
      <vt:lpstr>О ОБЛАКО СЛОВ  на платформе ahaslides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noutbuk 7</cp:lastModifiedBy>
  <cp:revision>59</cp:revision>
  <dcterms:created xsi:type="dcterms:W3CDTF">2018-09-04T12:10:47Z</dcterms:created>
  <dcterms:modified xsi:type="dcterms:W3CDTF">2023-05-30T05:32:26Z</dcterms:modified>
</cp:coreProperties>
</file>