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97" r:id="rId3"/>
    <p:sldId id="336" r:id="rId4"/>
    <p:sldId id="299" r:id="rId5"/>
    <p:sldId id="317" r:id="rId6"/>
    <p:sldId id="264" r:id="rId7"/>
    <p:sldId id="301" r:id="rId8"/>
    <p:sldId id="319" r:id="rId9"/>
    <p:sldId id="300" r:id="rId10"/>
    <p:sldId id="338" r:id="rId11"/>
    <p:sldId id="323" r:id="rId12"/>
    <p:sldId id="322" r:id="rId13"/>
    <p:sldId id="318" r:id="rId14"/>
    <p:sldId id="339" r:id="rId15"/>
    <p:sldId id="321" r:id="rId16"/>
    <p:sldId id="324" r:id="rId17"/>
    <p:sldId id="325" r:id="rId18"/>
    <p:sldId id="326" r:id="rId19"/>
    <p:sldId id="327" r:id="rId20"/>
    <p:sldId id="328" r:id="rId21"/>
    <p:sldId id="329" r:id="rId22"/>
    <p:sldId id="302" r:id="rId23"/>
    <p:sldId id="330" r:id="rId24"/>
    <p:sldId id="331" r:id="rId25"/>
    <p:sldId id="332" r:id="rId26"/>
    <p:sldId id="333" r:id="rId27"/>
    <p:sldId id="334" r:id="rId28"/>
    <p:sldId id="292" r:id="rId29"/>
    <p:sldId id="343" r:id="rId30"/>
    <p:sldId id="344" r:id="rId31"/>
    <p:sldId id="315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648"/>
  </p:normalViewPr>
  <p:slideViewPr>
    <p:cSldViewPr snapToGrid="0" snapToObjects="1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1F8E-4F01-9C41-B127-7BB6BD4E42D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F714A-6290-E040-BC67-7B403D629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6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9B768-342E-F642-91C0-87A6A1A60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B708C4-66BC-AF4B-AE5C-9F0140584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9019C7-D04D-244F-9A18-5678FC88B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9FB5C3-4B99-0D4C-9F71-BC84E0DFD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9E68E5-FEDB-154E-81B4-E2DCA0047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7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F6084-696D-D947-B22B-0C048D31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19B7BA-427A-124A-871B-9CA9E5AE4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726471-4FC9-6F49-979E-EDC210E50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179A2-5225-844F-A793-442736BF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F8A4F3-CA6D-5143-BFBD-150A2DCC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3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E4F30D-6785-7147-83B0-114E9FCFA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058C86-6B8C-2A46-BCB3-15E2B5565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AA145-891B-4042-96F1-8A70B6A67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AAFB32-7AC4-FC48-A48F-C304D1F4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AC3DEC-D1E0-424C-B427-C24CD6BD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21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B4231-B149-564C-8D6F-7965FE584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086FA-153E-0041-932F-6F3127CB1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50DE1-E17D-2B4C-8D5A-396717348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B46F36-2FFB-B145-A582-431F4456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14C10C-8056-6045-8464-3452E64C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9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6373F-8590-3D47-96C4-082094FAB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69C32D-87DE-9C4A-AC08-10305AE26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C5E214-1C97-C340-8359-BB4555F0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1A30FC-1A2D-FA41-89F9-2FC910473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AA5BCF-D514-674D-9980-D693B8A7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8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4A1DD-64D8-A943-A5C5-8FD20E91B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4E1077-0615-EC4E-AE22-185C65055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73B7D3-7A84-8B45-8545-B53B21EBA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62407B-8480-3340-A3F3-CE2F281C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72B41D-4056-4241-BDB0-1735272C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8016DF-83A1-4D43-9E81-3153BD9F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92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ED691-D826-8241-8524-A5252D450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790C4E-F5AD-0840-9E27-2F37E1133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31AB56-0DAC-FD41-A379-FE31EE0A8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DCE849-58ED-E64F-8B9C-5C6F959DB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343BCE8-A273-464E-B160-63007D1DE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543B75-043F-6F47-A589-483F7E8DB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FFE2686-7F65-184C-AC1C-7508F8421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AC70BB-115D-5F40-89EE-1A943EF8F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04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3895A-7489-4341-B4F1-201EBB3F8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2D871FC-15EF-004E-89A8-418C29C66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45CEF6-2682-2746-8835-FCBBA3E2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B4A1B-7AED-3740-B9B0-5BBE30607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9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FB5600D-D169-7640-B252-BF6B623AE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6E45A7-984A-4A4C-A4DC-40D8EFA3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4643FB-A63C-A645-9BEC-B3326211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0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18438-F9A2-624F-AB9D-9872F72A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A72D8C-0AF8-444F-A935-1CC9F1321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232C07-8FF4-3B46-AAB6-24DAEC2E1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8A4D78-59E7-7F42-AF85-7A03E1241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8CE44C-79F4-3941-91FA-63846F73C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03E2F5-2E38-F843-8B2B-7B389BB76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1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D6227-1157-3446-96D4-193B50DD1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C06506-9025-5A43-93A9-55BFA0B97A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F546E0-6F3F-254E-9CD8-9783CB876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C2EF0B-65EC-CC4F-B113-7CCCBC26E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73AAB1-0B79-BF48-A684-A025E7D81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71510-00EE-C64F-A643-FF87E42DF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3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61C06-891E-9A46-A765-1A38E9C75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E6B24F-F921-104F-9408-2ACEFCD0B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D05E85-BC26-8446-88DF-673AB8A2A6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C663A-0B6B-E348-8D80-79012F91F5C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E4A253-9178-0643-9D7A-661949FC7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7C9A7-CCE5-1C47-B42B-C27FE2BC4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5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ipi.ru/itogovoe-sochineni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4ege.ru/" TargetMode="External"/><Relationship Id="rId2" Type="http://schemas.openxmlformats.org/officeDocument/2006/relationships/hyperlink" Target="http://fipi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64B6A9-262B-470E-BD08-B298AFDC0E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31869A-E917-974C-92D2-2BD5979AB53A}"/>
              </a:ext>
            </a:extLst>
          </p:cNvPr>
          <p:cNvSpPr txBox="1"/>
          <p:nvPr/>
        </p:nvSpPr>
        <p:spPr>
          <a:xfrm>
            <a:off x="1538564" y="2912964"/>
            <a:ext cx="9361281" cy="1977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5400" b="1" dirty="0">
                <a:solidFill>
                  <a:schemeClr val="bg1"/>
                </a:solidFill>
              </a:rPr>
              <a:t>ГОСУДАРСТВЕННАЯ ИТОГОВАЯ</a:t>
            </a:r>
          </a:p>
          <a:p>
            <a:pPr algn="ctr">
              <a:lnSpc>
                <a:spcPct val="80000"/>
              </a:lnSpc>
            </a:pPr>
            <a:r>
              <a:rPr lang="ru-RU" altLang="ru-RU" sz="5400" b="1" dirty="0">
                <a:solidFill>
                  <a:schemeClr val="bg1"/>
                </a:solidFill>
              </a:rPr>
              <a:t> АТТЕСТАЦИЯ– 2025</a:t>
            </a:r>
          </a:p>
          <a:p>
            <a:pPr algn="ctr">
              <a:lnSpc>
                <a:spcPct val="80000"/>
              </a:lnSpc>
            </a:pPr>
            <a:r>
              <a:rPr lang="ru-RU" altLang="ru-RU" sz="4400" b="1" dirty="0">
                <a:solidFill>
                  <a:schemeClr val="bg1"/>
                </a:solidFill>
              </a:rPr>
              <a:t>24 октября 2024 года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E2E12C5-AE84-1143-AC10-81F52169FA3D}"/>
              </a:ext>
            </a:extLst>
          </p:cNvPr>
          <p:cNvSpPr/>
          <p:nvPr/>
        </p:nvSpPr>
        <p:spPr>
          <a:xfrm>
            <a:off x="1700428" y="294639"/>
            <a:ext cx="91994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Собрание родителей и выпускников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9 и 11 классов</a:t>
            </a:r>
            <a:endParaRPr lang="ru-RU" sz="3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52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2024/2025    ОГЭ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2277"/>
            <a:ext cx="7951182" cy="46646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b="1" dirty="0"/>
              <a:t>Допуск к экзаменам </a:t>
            </a:r>
            <a:r>
              <a:rPr lang="ru-RU" altLang="ru-RU" dirty="0"/>
              <a:t>– Допустить к государственной итоговой аттестации за курс основной общеобразовательной школы в основной период обучающихся, </a:t>
            </a:r>
            <a:r>
              <a:rPr lang="ru-RU" altLang="ru-RU" b="1" dirty="0"/>
              <a:t>не имеющих академической задолженности, в полном объёме выполнивших индивидуальный учебный план</a:t>
            </a:r>
            <a:r>
              <a:rPr lang="ru-RU" altLang="ru-RU" dirty="0"/>
              <a:t> (имеющих годовые отметки по всем учебным предметам учебного плана за IX класс не ниже удовлетворительных), а также </a:t>
            </a:r>
            <a:r>
              <a:rPr lang="ru-RU" altLang="ru-RU" b="1" dirty="0"/>
              <a:t>имеющих результат «зачёт» за итоговое собеседование по русскому языку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89382" y="1933891"/>
            <a:ext cx="26965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9 класс</a:t>
            </a:r>
          </a:p>
        </p:txBody>
      </p:sp>
    </p:spTree>
    <p:extLst>
      <p:ext uri="{BB962C8B-B14F-4D97-AF65-F5344CB8AC3E}">
        <p14:creationId xmlns:p14="http://schemas.microsoft.com/office/powerpoint/2010/main" val="4293695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ИТОГОВОЕ СОБЕСЕДОВАНИЕ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/>
              <a:t>Сроки проведения – </a:t>
            </a:r>
            <a:r>
              <a:rPr lang="ru-RU" altLang="ru-RU" b="1" dirty="0"/>
              <a:t>12 февраля 2025 </a:t>
            </a:r>
            <a:r>
              <a:rPr lang="ru-RU" altLang="ru-RU" dirty="0"/>
              <a:t>(проект)</a:t>
            </a:r>
          </a:p>
          <a:p>
            <a:pPr>
              <a:defRPr/>
            </a:pPr>
            <a:r>
              <a:rPr lang="ru-RU" altLang="ru-RU" dirty="0"/>
              <a:t>Система оценивания – </a:t>
            </a:r>
            <a:r>
              <a:rPr lang="ru-RU" altLang="ru-RU" b="1" dirty="0">
                <a:solidFill>
                  <a:srgbClr val="FF0000"/>
                </a:solidFill>
              </a:rPr>
              <a:t>«зачёт/незачёт»</a:t>
            </a:r>
          </a:p>
          <a:p>
            <a:pPr>
              <a:defRPr/>
            </a:pPr>
            <a:r>
              <a:rPr lang="ru-RU" altLang="ru-RU" dirty="0"/>
              <a:t>Общее количество баллов - 20</a:t>
            </a:r>
          </a:p>
          <a:p>
            <a:pPr>
              <a:defRPr/>
            </a:pPr>
            <a:r>
              <a:rPr lang="ru-RU" altLang="ru-RU" dirty="0"/>
              <a:t>Минимальный балл для «зачёта» - 10 </a:t>
            </a:r>
          </a:p>
          <a:p>
            <a:pPr>
              <a:defRPr/>
            </a:pPr>
            <a:endParaRPr lang="ru-RU" altLang="ru-RU" dirty="0"/>
          </a:p>
          <a:p>
            <a:pPr marL="0" indent="0" algn="ctr">
              <a:buNone/>
              <a:defRPr/>
            </a:pPr>
            <a:r>
              <a:rPr lang="ru-RU" altLang="ru-RU" b="1" dirty="0"/>
              <a:t>Резервные даты: </a:t>
            </a:r>
          </a:p>
          <a:p>
            <a:pPr marL="109537" indent="0" algn="ctr">
              <a:buFont typeface="Wingdings 3" panose="05040102010807070707" pitchFamily="18" charset="2"/>
              <a:buNone/>
              <a:defRPr/>
            </a:pPr>
            <a:r>
              <a:rPr lang="ru-RU" altLang="ru-RU" b="1" dirty="0">
                <a:solidFill>
                  <a:srgbClr val="00B050"/>
                </a:solidFill>
              </a:rPr>
              <a:t>12 марта 2025</a:t>
            </a:r>
          </a:p>
          <a:p>
            <a:pPr marL="109537" indent="0" algn="ctr">
              <a:buFont typeface="Wingdings 3" panose="05040102010807070707" pitchFamily="18" charset="2"/>
              <a:buNone/>
              <a:defRPr/>
            </a:pPr>
            <a:r>
              <a:rPr lang="ru-RU" altLang="ru-RU" b="1" dirty="0">
                <a:solidFill>
                  <a:srgbClr val="00B050"/>
                </a:solidFill>
              </a:rPr>
              <a:t>21 апреля 2025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25612" y="2330025"/>
            <a:ext cx="26965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9 класс</a:t>
            </a:r>
          </a:p>
        </p:txBody>
      </p:sp>
    </p:spTree>
    <p:extLst>
      <p:ext uri="{BB962C8B-B14F-4D97-AF65-F5344CB8AC3E}">
        <p14:creationId xmlns:p14="http://schemas.microsoft.com/office/powerpoint/2010/main" val="3434867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ИТОГОВОЕ СОБЕСЕДОВАНИЕ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5564"/>
            <a:ext cx="10515600" cy="4611399"/>
          </a:xfrm>
        </p:spPr>
        <p:txBody>
          <a:bodyPr>
            <a:normAutofit/>
          </a:bodyPr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ru-RU" b="1" dirty="0"/>
              <a:t>Состоит из 4 частей:</a:t>
            </a:r>
          </a:p>
          <a:p>
            <a:pPr>
              <a:defRPr/>
            </a:pPr>
            <a:r>
              <a:rPr lang="ru-RU" b="1" dirty="0">
                <a:solidFill>
                  <a:srgbClr val="00B050"/>
                </a:solidFill>
              </a:rPr>
              <a:t>Чтение</a:t>
            </a:r>
            <a:r>
              <a:rPr lang="ru-RU" dirty="0"/>
              <a:t>  (2 мин. подготовка)</a:t>
            </a:r>
          </a:p>
          <a:p>
            <a:pPr>
              <a:defRPr/>
            </a:pPr>
            <a:r>
              <a:rPr lang="ru-RU" b="1" dirty="0">
                <a:solidFill>
                  <a:srgbClr val="00B050"/>
                </a:solidFill>
              </a:rPr>
              <a:t>Пересказ</a:t>
            </a:r>
            <a:r>
              <a:rPr lang="ru-RU" dirty="0"/>
              <a:t> (2 мин. подготовка)</a:t>
            </a:r>
          </a:p>
          <a:p>
            <a:pPr>
              <a:defRPr/>
            </a:pPr>
            <a:r>
              <a:rPr lang="ru-RU" b="1" dirty="0">
                <a:solidFill>
                  <a:srgbClr val="00B050"/>
                </a:solidFill>
              </a:rPr>
              <a:t>Монолог</a:t>
            </a:r>
            <a:r>
              <a:rPr lang="ru-RU" dirty="0"/>
              <a:t> (1 мин. подготовка)</a:t>
            </a:r>
          </a:p>
          <a:p>
            <a:pPr>
              <a:defRPr/>
            </a:pPr>
            <a:r>
              <a:rPr lang="ru-RU" b="1" dirty="0">
                <a:solidFill>
                  <a:srgbClr val="00B050"/>
                </a:solidFill>
              </a:rPr>
              <a:t>Диалог</a:t>
            </a:r>
            <a:r>
              <a:rPr lang="ru-RU" dirty="0"/>
              <a:t> (без подготовки)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dirty="0"/>
              <a:t>Время на экзамен </a:t>
            </a:r>
            <a:r>
              <a:rPr lang="ru-RU" dirty="0"/>
              <a:t>– </a:t>
            </a:r>
            <a:r>
              <a:rPr lang="ru-RU" b="1" dirty="0">
                <a:solidFill>
                  <a:srgbClr val="FF0000"/>
                </a:solidFill>
              </a:rPr>
              <a:t>15 минут</a:t>
            </a:r>
            <a:r>
              <a:rPr lang="ru-RU" dirty="0"/>
              <a:t> на каждого ученика (с учётом времени на подготовку)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74449" y="2151727"/>
            <a:ext cx="26965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9 класс</a:t>
            </a:r>
          </a:p>
        </p:txBody>
      </p:sp>
    </p:spTree>
    <p:extLst>
      <p:ext uri="{BB962C8B-B14F-4D97-AF65-F5344CB8AC3E}">
        <p14:creationId xmlns:p14="http://schemas.microsoft.com/office/powerpoint/2010/main" val="4000864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2024/2025    ЕГЭ и ГВЭ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5564"/>
            <a:ext cx="10515600" cy="4611399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altLang="ru-RU" b="1" dirty="0"/>
              <a:t>Допуск к экзаменам </a:t>
            </a:r>
            <a:r>
              <a:rPr lang="ru-RU" altLang="ru-RU" dirty="0"/>
              <a:t>– </a:t>
            </a:r>
            <a:r>
              <a:rPr lang="ru-RU" altLang="ru-RU" b="1" dirty="0"/>
              <a:t>ИТОГОВОЕ СОЧИНЕНИЕ</a:t>
            </a:r>
          </a:p>
          <a:p>
            <a:pPr marL="109537" indent="0">
              <a:buNone/>
              <a:defRPr/>
            </a:pPr>
            <a:endParaRPr lang="ru-RU" altLang="ru-RU" b="1" dirty="0"/>
          </a:p>
          <a:p>
            <a:pPr marL="109537" indent="0">
              <a:buNone/>
              <a:defRPr/>
            </a:pPr>
            <a:r>
              <a:rPr lang="ru-RU" altLang="ru-RU" b="1" dirty="0"/>
              <a:t>МЕСТО ПРОВЕДЕНИЯ: г. Москва</a:t>
            </a:r>
          </a:p>
          <a:p>
            <a:pPr marL="109728" lvl="0" indent="0">
              <a:lnSpc>
                <a:spcPct val="100000"/>
              </a:lnSpc>
              <a:spcBef>
                <a:spcPts val="400"/>
              </a:spcBef>
              <a:buClr>
                <a:srgbClr val="53548A"/>
              </a:buClr>
              <a:buSzPct val="68000"/>
              <a:buNone/>
              <a:defRPr/>
            </a:pPr>
            <a:endParaRPr lang="ru-RU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lvl="0" indent="0">
              <a:lnSpc>
                <a:spcPct val="100000"/>
              </a:lnSpc>
              <a:spcBef>
                <a:spcPts val="400"/>
              </a:spcBef>
              <a:buClr>
                <a:srgbClr val="53548A"/>
              </a:buClr>
              <a:buSzPct val="68000"/>
              <a:buNone/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ПОЛУЧЕНИЯ АТТЕСТАТА:</a:t>
            </a:r>
          </a:p>
          <a:p>
            <a:pPr marL="109728" lvl="0" indent="0">
              <a:lnSpc>
                <a:spcPct val="100000"/>
              </a:lnSpc>
              <a:spcBef>
                <a:spcPts val="400"/>
              </a:spcBef>
              <a:buClr>
                <a:srgbClr val="53548A"/>
              </a:buClr>
              <a:buSzPct val="68000"/>
              <a:buNone/>
              <a:defRPr/>
            </a:pPr>
            <a:r>
              <a:rPr lang="ru-RU" sz="2000" b="1" dirty="0">
                <a:solidFill>
                  <a:prstClr val="black"/>
                </a:solidFill>
                <a:latin typeface="Arial"/>
              </a:rPr>
              <a:t>обязательные предметы </a:t>
            </a:r>
            <a:endParaRPr lang="ru-RU" altLang="ru-RU" b="1" dirty="0"/>
          </a:p>
          <a:p>
            <a:pPr>
              <a:defRPr/>
            </a:pPr>
            <a:r>
              <a:rPr lang="ru-RU" altLang="ru-RU" dirty="0">
                <a:solidFill>
                  <a:srgbClr val="FF0000"/>
                </a:solidFill>
              </a:rPr>
              <a:t>Русский </a:t>
            </a:r>
          </a:p>
          <a:p>
            <a:pPr>
              <a:defRPr/>
            </a:pPr>
            <a:r>
              <a:rPr lang="ru-RU" altLang="ru-RU" dirty="0">
                <a:solidFill>
                  <a:srgbClr val="FF0000"/>
                </a:solidFill>
              </a:rPr>
              <a:t>Математика (БАЗА или ПРОФИЛЬ)</a:t>
            </a:r>
          </a:p>
          <a:p>
            <a:pPr>
              <a:defRPr/>
            </a:pPr>
            <a:endParaRPr lang="ru-RU" altLang="ru-RU" b="1" dirty="0"/>
          </a:p>
          <a:p>
            <a:pPr marL="109537" indent="0">
              <a:buNone/>
              <a:defRPr/>
            </a:pPr>
            <a:r>
              <a:rPr lang="ru-RU" altLang="ru-RU" b="1" dirty="0"/>
              <a:t>ДЛЯ ПОСТУПЛЕНИЯ В ВУЗ</a:t>
            </a:r>
          </a:p>
          <a:p>
            <a:pPr marL="109537" indent="0">
              <a:buNone/>
              <a:defRPr/>
            </a:pPr>
            <a:r>
              <a:rPr lang="ru-RU" altLang="ru-RU" dirty="0"/>
              <a:t>физика, химия, биология, история, география, литература, информатика и ИКТ, иностранные языки, обществознание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25612" y="2330025"/>
            <a:ext cx="26965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11 класс</a:t>
            </a:r>
          </a:p>
        </p:txBody>
      </p:sp>
    </p:spTree>
    <p:extLst>
      <p:ext uri="{BB962C8B-B14F-4D97-AF65-F5344CB8AC3E}">
        <p14:creationId xmlns:p14="http://schemas.microsoft.com/office/powerpoint/2010/main" val="1084009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2024/2025    ЕГЭ и ГВЭ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5564"/>
            <a:ext cx="7687412" cy="4611399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altLang="ru-RU" b="1" dirty="0"/>
              <a:t>Допуск к экзаменам </a:t>
            </a:r>
            <a:r>
              <a:rPr lang="ru-RU" altLang="ru-RU" dirty="0"/>
              <a:t>– Допустить к государственной итоговой аттестации за курс средней общеобразовательной школы в основной период обучающихся, </a:t>
            </a:r>
            <a:r>
              <a:rPr lang="ru-RU" altLang="ru-RU" b="1" dirty="0"/>
              <a:t>не имеющих академической задолженности, в полном объёме выполнивших индивидуальный учебный план</a:t>
            </a:r>
            <a:r>
              <a:rPr lang="ru-RU" altLang="ru-RU" dirty="0"/>
              <a:t> (имеющих годовые отметки по всем учебным предметам учебного плана за каждый год обучения по образовательным программам среднего общего образования не ниже удовлетворительных), а также </a:t>
            </a:r>
            <a:r>
              <a:rPr lang="ru-RU" altLang="ru-RU" b="1" dirty="0"/>
              <a:t>имеющих результат «зачёт» за итоговое сочинение/изложение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25612" y="2330025"/>
            <a:ext cx="26965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11 класс</a:t>
            </a:r>
          </a:p>
        </p:txBody>
      </p:sp>
    </p:spTree>
    <p:extLst>
      <p:ext uri="{BB962C8B-B14F-4D97-AF65-F5344CB8AC3E}">
        <p14:creationId xmlns:p14="http://schemas.microsoft.com/office/powerpoint/2010/main" val="1967526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ИТОГОВОЕ СОЧИНЕНИЕ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/>
              <a:t>Сроки проведения – </a:t>
            </a:r>
            <a:r>
              <a:rPr lang="ru-RU" altLang="ru-RU" b="1" dirty="0"/>
              <a:t>4 декабря 2024 </a:t>
            </a:r>
            <a:r>
              <a:rPr lang="ru-RU" altLang="ru-RU" dirty="0"/>
              <a:t>(проект)</a:t>
            </a:r>
          </a:p>
          <a:p>
            <a:pPr>
              <a:defRPr/>
            </a:pPr>
            <a:r>
              <a:rPr lang="ru-RU" altLang="ru-RU" dirty="0"/>
              <a:t>Система оценивания – </a:t>
            </a:r>
            <a:r>
              <a:rPr lang="ru-RU" altLang="ru-RU" b="1" dirty="0">
                <a:solidFill>
                  <a:srgbClr val="FF0000"/>
                </a:solidFill>
              </a:rPr>
              <a:t>«зачёт/незачёт»</a:t>
            </a:r>
          </a:p>
          <a:p>
            <a:pPr>
              <a:defRPr/>
            </a:pPr>
            <a:endParaRPr lang="ru-RU" altLang="ru-RU" dirty="0"/>
          </a:p>
          <a:p>
            <a:pPr>
              <a:defRPr/>
            </a:pPr>
            <a:endParaRPr lang="ru-RU" altLang="ru-RU" dirty="0"/>
          </a:p>
          <a:p>
            <a:pPr marL="0" indent="0" algn="ctr">
              <a:buNone/>
              <a:defRPr/>
            </a:pPr>
            <a:r>
              <a:rPr lang="ru-RU" altLang="ru-RU" b="1" dirty="0"/>
              <a:t>Резервные даты: </a:t>
            </a:r>
          </a:p>
          <a:p>
            <a:pPr marL="109537" indent="0" algn="ctr">
              <a:buFont typeface="Wingdings 3" panose="05040102010807070707" pitchFamily="18" charset="2"/>
              <a:buNone/>
              <a:defRPr/>
            </a:pPr>
            <a:r>
              <a:rPr lang="ru-RU" altLang="ru-RU" b="1" dirty="0">
                <a:solidFill>
                  <a:srgbClr val="00B050"/>
                </a:solidFill>
              </a:rPr>
              <a:t>5 февраля 2025</a:t>
            </a:r>
          </a:p>
          <a:p>
            <a:pPr marL="109537" indent="0" algn="ctr">
              <a:buFont typeface="Wingdings 3" panose="05040102010807070707" pitchFamily="18" charset="2"/>
              <a:buNone/>
              <a:defRPr/>
            </a:pPr>
            <a:r>
              <a:rPr lang="ru-RU" altLang="ru-RU" b="1" dirty="0">
                <a:solidFill>
                  <a:srgbClr val="00B050"/>
                </a:solidFill>
              </a:rPr>
              <a:t>9 апреля 2025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25612" y="2330025"/>
            <a:ext cx="26965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11 класс</a:t>
            </a:r>
          </a:p>
        </p:txBody>
      </p:sp>
    </p:spTree>
    <p:extLst>
      <p:ext uri="{BB962C8B-B14F-4D97-AF65-F5344CB8AC3E}">
        <p14:creationId xmlns:p14="http://schemas.microsoft.com/office/powerpoint/2010/main" val="2030515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700" b="1" dirty="0">
                <a:solidFill>
                  <a:srgbClr val="42445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/>
              </a:rPr>
              <a:t>Темы </a:t>
            </a:r>
            <a:br>
              <a:rPr lang="ru-RU" sz="3700" b="1" dirty="0">
                <a:solidFill>
                  <a:srgbClr val="42445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/>
              </a:rPr>
            </a:br>
            <a:r>
              <a:rPr lang="ru-RU" sz="3700" b="1" dirty="0">
                <a:solidFill>
                  <a:srgbClr val="42445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/>
              </a:rPr>
              <a:t>итогового сочинения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ru-RU" dirty="0"/>
              <a:t>Комплекты тем итогового сочинения с 2024/25 учебного года формируются из закрытого банка тем итогового сочинения.</a:t>
            </a:r>
          </a:p>
          <a:p>
            <a:pPr marL="0" indent="0">
              <a:buNone/>
              <a:defRPr/>
            </a:pPr>
            <a:endParaRPr lang="ru-RU" b="1" dirty="0"/>
          </a:p>
          <a:p>
            <a:pPr marL="0" indent="0">
              <a:buNone/>
              <a:defRPr/>
            </a:pPr>
            <a:r>
              <a:rPr lang="ru-RU" dirty="0"/>
              <a:t>Темы 1, 2 «Духовно-нравственные ориентиры в жизни человека». </a:t>
            </a:r>
          </a:p>
          <a:p>
            <a:pPr marL="0" indent="0">
              <a:buNone/>
              <a:defRPr/>
            </a:pPr>
            <a:r>
              <a:rPr lang="ru-RU" dirty="0"/>
              <a:t>Темы 3, 4 «Семья, общество, Отечество в жизни человека». </a:t>
            </a:r>
          </a:p>
          <a:p>
            <a:pPr marL="0" indent="0">
              <a:buNone/>
              <a:defRPr/>
            </a:pPr>
            <a:r>
              <a:rPr lang="ru-RU" dirty="0"/>
              <a:t>Темы 5, 6 «Природа и культура в жизни человека».</a:t>
            </a:r>
            <a:endParaRPr lang="ru-RU" b="1" dirty="0"/>
          </a:p>
          <a:p>
            <a:pPr marL="0" indent="0" algn="ctr">
              <a:buNone/>
              <a:defRPr/>
            </a:pPr>
            <a:r>
              <a:rPr lang="en-US" b="1" dirty="0">
                <a:hlinkClick r:id="rId2"/>
              </a:rPr>
              <a:t>https://fipi.ru/itogovoe-sochinenie</a:t>
            </a:r>
            <a:r>
              <a:rPr lang="ru-RU" b="1" dirty="0"/>
              <a:t> </a:t>
            </a:r>
          </a:p>
          <a:p>
            <a:pPr marL="0" indent="0" algn="ctr">
              <a:buNone/>
              <a:defRPr/>
            </a:pPr>
            <a:endParaRPr lang="ru-RU" b="1" dirty="0"/>
          </a:p>
          <a:p>
            <a:pPr marL="0" indent="0" algn="ctr">
              <a:buNone/>
              <a:defRPr/>
            </a:pPr>
            <a:r>
              <a:rPr lang="ru-RU" b="1" dirty="0"/>
              <a:t>Порядок и процедура проведения итогового сочинения (изложения), критерии их оценивания в новом учебном году </a:t>
            </a:r>
            <a:r>
              <a:rPr lang="ru-RU" b="1" dirty="0">
                <a:solidFill>
                  <a:srgbClr val="FF0000"/>
                </a:solidFill>
              </a:rPr>
              <a:t>не меняются</a:t>
            </a:r>
            <a:r>
              <a:rPr lang="ru-RU" b="1" dirty="0"/>
              <a:t>.</a:t>
            </a:r>
          </a:p>
          <a:p>
            <a:pPr marL="0" indent="0" algn="ctr">
              <a:buNone/>
              <a:defRPr/>
            </a:pP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35478" y="2881600"/>
            <a:ext cx="26965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11 класс</a:t>
            </a:r>
          </a:p>
        </p:txBody>
      </p:sp>
    </p:spTree>
    <p:extLst>
      <p:ext uri="{BB962C8B-B14F-4D97-AF65-F5344CB8AC3E}">
        <p14:creationId xmlns:p14="http://schemas.microsoft.com/office/powerpoint/2010/main" val="4156255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158" y="683441"/>
            <a:ext cx="10515600" cy="6214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Особенности проведения экзамена по иностранным языкам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lnSpc>
                <a:spcPct val="100000"/>
              </a:lnSpc>
              <a:spcBef>
                <a:spcPts val="400"/>
              </a:spcBef>
              <a:buClr>
                <a:srgbClr val="53548A"/>
              </a:buClr>
              <a:buSzPct val="68000"/>
              <a:buNone/>
              <a:defRPr/>
            </a:pPr>
            <a:r>
              <a:rPr lang="ru-RU" b="1" dirty="0">
                <a:solidFill>
                  <a:prstClr val="black"/>
                </a:solidFill>
                <a:latin typeface="Arial"/>
              </a:rPr>
              <a:t>     Иностранные языки </a:t>
            </a:r>
            <a:r>
              <a:rPr lang="ru-RU" sz="2700" dirty="0">
                <a:solidFill>
                  <a:prstClr val="black"/>
                </a:solidFill>
                <a:latin typeface="Arial"/>
              </a:rPr>
              <a:t>– устная и письменная часть</a:t>
            </a:r>
          </a:p>
          <a:p>
            <a:pPr marL="365760" lvl="0" indent="-256032">
              <a:lnSpc>
                <a:spcPct val="100000"/>
              </a:lnSpc>
              <a:spcBef>
                <a:spcPts val="400"/>
              </a:spcBef>
              <a:buClr>
                <a:srgbClr val="53548A"/>
              </a:buClr>
              <a:buSzPct val="68000"/>
              <a:buNone/>
              <a:defRPr/>
            </a:pPr>
            <a:r>
              <a:rPr lang="ru-RU" sz="2700" dirty="0">
                <a:solidFill>
                  <a:prstClr val="black"/>
                </a:solidFill>
                <a:latin typeface="Arial"/>
              </a:rPr>
              <a:t>В письменную часть включается раздел </a:t>
            </a:r>
            <a:r>
              <a:rPr lang="ru-RU" sz="2700" b="1" dirty="0">
                <a:solidFill>
                  <a:srgbClr val="00B050"/>
                </a:solidFill>
                <a:latin typeface="Arial"/>
              </a:rPr>
              <a:t>«</a:t>
            </a:r>
            <a:r>
              <a:rPr lang="ru-RU" sz="2700" b="1" dirty="0" err="1">
                <a:solidFill>
                  <a:srgbClr val="00B050"/>
                </a:solidFill>
                <a:latin typeface="Arial"/>
              </a:rPr>
              <a:t>Аудирование</a:t>
            </a:r>
            <a:r>
              <a:rPr lang="ru-RU" sz="2700" b="1" dirty="0">
                <a:solidFill>
                  <a:srgbClr val="00B050"/>
                </a:solidFill>
                <a:latin typeface="Arial"/>
              </a:rPr>
              <a:t>»</a:t>
            </a:r>
            <a:r>
              <a:rPr lang="ru-RU" sz="2700" b="1" dirty="0">
                <a:latin typeface="Arial"/>
              </a:rPr>
              <a:t>,</a:t>
            </a:r>
            <a:r>
              <a:rPr lang="ru-RU" sz="27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ru-RU" sz="2700" dirty="0">
                <a:solidFill>
                  <a:prstClr val="black"/>
                </a:solidFill>
                <a:latin typeface="Arial"/>
              </a:rPr>
              <a:t>все задания по которому записаны на аудионоситель. Запись прослушивается дважды.</a:t>
            </a:r>
          </a:p>
          <a:p>
            <a:pPr marL="365760" lvl="0" indent="-256032">
              <a:lnSpc>
                <a:spcPct val="100000"/>
              </a:lnSpc>
              <a:spcBef>
                <a:spcPts val="400"/>
              </a:spcBef>
              <a:buClr>
                <a:srgbClr val="53548A"/>
              </a:buClr>
              <a:buSzPct val="68000"/>
              <a:buNone/>
              <a:defRPr/>
            </a:pPr>
            <a:r>
              <a:rPr lang="ru-RU" sz="2700" dirty="0">
                <a:solidFill>
                  <a:prstClr val="black"/>
                </a:solidFill>
                <a:latin typeface="Arial"/>
              </a:rPr>
              <a:t>В устную часть экзамена входит раздел </a:t>
            </a:r>
            <a:r>
              <a:rPr lang="ru-RU" sz="2700" b="1" dirty="0">
                <a:solidFill>
                  <a:srgbClr val="00B050"/>
                </a:solidFill>
                <a:latin typeface="Arial"/>
              </a:rPr>
              <a:t>«Говорение»</a:t>
            </a:r>
            <a:r>
              <a:rPr lang="ru-RU" sz="2700" dirty="0">
                <a:solidFill>
                  <a:prstClr val="black"/>
                </a:solidFill>
                <a:latin typeface="Arial"/>
              </a:rPr>
              <a:t>, ответы на задания которого записываются на аудионоситель.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817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158" y="683441"/>
            <a:ext cx="10515600" cy="6214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100" b="1" dirty="0">
                <a:solidFill>
                  <a:srgbClr val="42445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/>
              </a:rPr>
              <a:t>ГИА – 2025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6869"/>
            <a:ext cx="10644554" cy="1981444"/>
          </a:xfrm>
        </p:spPr>
        <p:txBody>
          <a:bodyPr/>
          <a:lstStyle/>
          <a:p>
            <a:pPr marL="365125" lvl="0" indent="-255588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53548A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ru-RU" b="1" dirty="0">
                <a:solidFill>
                  <a:prstClr val="black"/>
                </a:solidFill>
                <a:latin typeface="Arial"/>
              </a:rPr>
              <a:t>     </a:t>
            </a:r>
            <a:r>
              <a:rPr lang="ru-RU" sz="3200" dirty="0">
                <a:solidFill>
                  <a:prstClr val="black"/>
                </a:solidFill>
                <a:latin typeface="Arial"/>
              </a:rPr>
              <a:t>Изменения в </a:t>
            </a:r>
            <a:r>
              <a:rPr lang="ru-RU" sz="3200" dirty="0" err="1">
                <a:solidFill>
                  <a:prstClr val="black"/>
                </a:solidFill>
                <a:latin typeface="Arial"/>
              </a:rPr>
              <a:t>КИМах</a:t>
            </a:r>
            <a:r>
              <a:rPr lang="ru-RU" sz="3200" dirty="0">
                <a:solidFill>
                  <a:prstClr val="black"/>
                </a:solidFill>
                <a:latin typeface="Arial"/>
              </a:rPr>
              <a:t> ОГЭ и ЕГЭ!!!</a:t>
            </a:r>
          </a:p>
          <a:p>
            <a:pPr marL="109537" lvl="0" indent="0" algn="ctr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53548A"/>
              </a:buClr>
              <a:buSzPct val="68000"/>
              <a:buNone/>
              <a:defRPr/>
            </a:pPr>
            <a:r>
              <a:rPr lang="en-US" sz="4000" dirty="0">
                <a:solidFill>
                  <a:prstClr val="black"/>
                </a:solidFill>
                <a:latin typeface="Arial"/>
                <a:hlinkClick r:id="rId2"/>
              </a:rPr>
              <a:t>www.fipi.ru</a:t>
            </a:r>
            <a:endParaRPr lang="en-US" sz="400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056402"/>
              </p:ext>
            </p:extLst>
          </p:nvPr>
        </p:nvGraphicFramePr>
        <p:xfrm>
          <a:off x="2096477" y="3054149"/>
          <a:ext cx="8128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2230914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42258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 класс ОГЭ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</a:t>
                      </a:r>
                      <a:r>
                        <a:rPr lang="ru-RU" baseline="0" dirty="0"/>
                        <a:t> класс ЕГЭ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403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Итоговое собеседование, Биология, иностранные языки, информатика, русский язык, литература, физика,</a:t>
                      </a:r>
                      <a:r>
                        <a:rPr lang="ru-RU" baseline="0" dirty="0"/>
                        <a:t> химия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Информатика, иностранные языки, литература, русский язык, физика,</a:t>
                      </a:r>
                      <a:r>
                        <a:rPr lang="ru-RU" baseline="0" dirty="0"/>
                        <a:t> химия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351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711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158" y="683441"/>
            <a:ext cx="10515600" cy="62146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42445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/>
              </a:rPr>
              <a:t>Продолжительность ОГЭ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431531"/>
              </p:ext>
            </p:extLst>
          </p:nvPr>
        </p:nvGraphicFramePr>
        <p:xfrm>
          <a:off x="822157" y="1180314"/>
          <a:ext cx="9895665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7143">
                  <a:extLst>
                    <a:ext uri="{9D8B030D-6E8A-4147-A177-3AD203B41FA5}">
                      <a16:colId xmlns:a16="http://schemas.microsoft.com/office/drawing/2014/main" val="4213800062"/>
                    </a:ext>
                  </a:extLst>
                </a:gridCol>
                <a:gridCol w="4888522">
                  <a:extLst>
                    <a:ext uri="{9D8B030D-6E8A-4147-A177-3AD203B41FA5}">
                      <a16:colId xmlns:a16="http://schemas.microsoft.com/office/drawing/2014/main" val="4024395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Предмет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Продолжительность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311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Математика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3 часа 55 минут (235 минут)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871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865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Литература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823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Физика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3</a:t>
                      </a:r>
                      <a:r>
                        <a:rPr lang="ru-RU" baseline="0" dirty="0"/>
                        <a:t> часа (180 минут)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40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Обществознание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2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История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433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Биология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294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Химия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626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Информатика и ИКТ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/>
                        <a:t>2 часа 30 минут (150 минут)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504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География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94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Иностранные языки (кроме «Говорения»)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 часа (120 минут)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015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Иностранные языки</a:t>
                      </a:r>
                      <a:r>
                        <a:rPr lang="ru-RU" baseline="0" dirty="0"/>
                        <a:t> («Говорение»)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68501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029" y="4151155"/>
            <a:ext cx="2694666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5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100" b="1" dirty="0">
                <a:solidFill>
                  <a:srgbClr val="42445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/>
              </a:rPr>
              <a:t>Регистрация на экзамены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В своей образовательной организации</a:t>
            </a:r>
          </a:p>
          <a:p>
            <a:pPr marL="109537" indent="0" algn="ctr">
              <a:buFont typeface="Wingdings 3" panose="05040102010807070707" pitchFamily="18" charset="2"/>
              <a:buNone/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 marL="109537" indent="0" algn="ctr"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ШКОЛА  РЕГИСТРИРУЕТ НА ЭКЗАМЕНЫ!!!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40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3074" y="439746"/>
            <a:ext cx="10515600" cy="6214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42445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/>
              </a:rPr>
              <a:t>Продолжительность ЕГЭ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838F4D7E-2E3C-43C1-BE80-90B60E965B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400274"/>
              </p:ext>
            </p:extLst>
          </p:nvPr>
        </p:nvGraphicFramePr>
        <p:xfrm>
          <a:off x="652462" y="1151021"/>
          <a:ext cx="105156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10453944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488558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Предмет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Продолжительность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07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часа 30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047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Математика Профиль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часа 55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815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Математика База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часа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488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Литература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часа 55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05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часа 30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074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часа 30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828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часа 55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007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География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часа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170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Химия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часа 30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636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Физика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часа 55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123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Информатика и ИКТ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часа 55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16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Иностранный язык (кроме «Говорения»)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часа 10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30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Иностранный язык («Говорение)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17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814432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817" y="4303555"/>
            <a:ext cx="2700762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88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158" y="683440"/>
            <a:ext cx="10515600" cy="10305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dirty="0">
                <a:solidFill>
                  <a:srgbClr val="42445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/>
              </a:rPr>
              <a:t>Чем можно пользоваться на экзамене?</a:t>
            </a:r>
            <a:br>
              <a:rPr lang="ru-RU" sz="3500" b="1" dirty="0">
                <a:solidFill>
                  <a:srgbClr val="42445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/>
              </a:rPr>
            </a:br>
            <a:r>
              <a:rPr lang="ru-RU" sz="2000" b="1" dirty="0">
                <a:solidFill>
                  <a:srgbClr val="42445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На все экзамены при себе необходимо иметь: паспорт, черную гелиевую ручку ( 2 шт.)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2327" y="1855316"/>
            <a:ext cx="9407237" cy="42919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55128" y="6147272"/>
            <a:ext cx="687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 11 классе художественная литература не предоставляется!</a:t>
            </a:r>
          </a:p>
        </p:txBody>
      </p:sp>
    </p:spTree>
    <p:extLst>
      <p:ext uri="{BB962C8B-B14F-4D97-AF65-F5344CB8AC3E}">
        <p14:creationId xmlns:p14="http://schemas.microsoft.com/office/powerpoint/2010/main" val="3318935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33" y="708083"/>
            <a:ext cx="10515600" cy="6311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Итоговые оценки в аттестате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lvl="0" indent="-255588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53548A"/>
              </a:buClr>
              <a:buSzPct val="68000"/>
              <a:buFont typeface="Wingdings 3" panose="05040102010807070707" pitchFamily="18" charset="2"/>
              <a:buChar char=""/>
            </a:pPr>
            <a:r>
              <a:rPr lang="ru-RU" altLang="ru-RU" sz="2700" b="1" dirty="0">
                <a:solidFill>
                  <a:prstClr val="black"/>
                </a:solidFill>
                <a:latin typeface="Arial"/>
              </a:rPr>
              <a:t>Итоговые отметки </a:t>
            </a:r>
            <a:r>
              <a:rPr lang="ru-RU" altLang="ru-RU" sz="2700" dirty="0">
                <a:solidFill>
                  <a:prstClr val="black"/>
                </a:solidFill>
                <a:latin typeface="Arial"/>
              </a:rPr>
              <a:t>выставляются по годовым оценкам, кроме предметов, которые сдавались на ОГЭ/ГВЭ. Отметки по этим предметам определяются как </a:t>
            </a:r>
            <a:r>
              <a:rPr lang="ru-RU" altLang="ru-RU" sz="2700" b="1" dirty="0">
                <a:solidFill>
                  <a:prstClr val="black"/>
                </a:solidFill>
                <a:latin typeface="Arial"/>
              </a:rPr>
              <a:t>среднее арифметическое годовой отметки и отметки за экзамен </a:t>
            </a:r>
            <a:r>
              <a:rPr lang="ru-RU" altLang="ru-RU" sz="2700" dirty="0">
                <a:solidFill>
                  <a:prstClr val="black"/>
                </a:solidFill>
                <a:latin typeface="Arial"/>
              </a:rPr>
              <a:t>и выставляются в аттестат целыми числами в соответствии </a:t>
            </a:r>
            <a:r>
              <a:rPr lang="ru-RU" altLang="ru-RU" sz="2700" b="1" dirty="0">
                <a:solidFill>
                  <a:prstClr val="black"/>
                </a:solidFill>
                <a:latin typeface="Arial"/>
              </a:rPr>
              <a:t>с правилами математического округления.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024" y="4001294"/>
            <a:ext cx="2694666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98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33" y="708083"/>
            <a:ext cx="10515600" cy="6311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Итоговые отметки в аттестате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z="2400" dirty="0">
              <a:solidFill>
                <a:srgbClr val="000000"/>
              </a:solidFill>
              <a:latin typeface="-apple-system"/>
            </a:endParaRPr>
          </a:p>
          <a:p>
            <a:r>
              <a:rPr lang="ru-RU" altLang="ru-RU" sz="2400" dirty="0">
                <a:solidFill>
                  <a:srgbClr val="000000"/>
                </a:solidFill>
                <a:latin typeface="-apple-system"/>
              </a:rPr>
              <a:t>Отметка по </a:t>
            </a:r>
            <a:r>
              <a:rPr lang="ru-RU" altLang="ru-RU" sz="2400" b="1" dirty="0">
                <a:solidFill>
                  <a:srgbClr val="FF0000"/>
                </a:solidFill>
                <a:latin typeface="-apple-system"/>
              </a:rPr>
              <a:t>математике</a:t>
            </a:r>
            <a:r>
              <a:rPr lang="ru-RU" altLang="ru-RU" sz="2400" dirty="0">
                <a:solidFill>
                  <a:srgbClr val="000000"/>
                </a:solidFill>
                <a:latin typeface="-apple-system"/>
              </a:rPr>
              <a:t> складывается как среднее арифметическое годовых отметок по </a:t>
            </a:r>
            <a:r>
              <a:rPr lang="ru-RU" altLang="ru-RU" sz="2400" i="1" dirty="0">
                <a:solidFill>
                  <a:srgbClr val="FF0000"/>
                </a:solidFill>
                <a:latin typeface="-apple-system"/>
              </a:rPr>
              <a:t>алгебре, геометрии, вероятности и статистике и экзамену</a:t>
            </a:r>
            <a:r>
              <a:rPr lang="ru-RU" altLang="ru-RU" sz="2400" dirty="0">
                <a:solidFill>
                  <a:srgbClr val="000000"/>
                </a:solidFill>
                <a:latin typeface="-apple-system"/>
              </a:rPr>
              <a:t>.</a:t>
            </a:r>
          </a:p>
          <a:p>
            <a:r>
              <a:rPr lang="ru-RU" altLang="ru-RU" sz="2400" b="1" dirty="0">
                <a:latin typeface="-apple-system"/>
              </a:rPr>
              <a:t>Отметки по предметам ИЗО, музыка, технология, учебный проект за 7-8 класс. ОДНКНР – за 6 класс. </a:t>
            </a:r>
          </a:p>
          <a:p>
            <a:r>
              <a:rPr lang="ru-RU" altLang="ru-RU" sz="2400" b="1" dirty="0">
                <a:latin typeface="-apple-system"/>
              </a:rPr>
              <a:t>Отдельный проект/тест по ОБЗР (Основы безопасности и защиты Родины).</a:t>
            </a:r>
            <a:endParaRPr lang="ru-RU" altLang="ru-RU" sz="2400" b="1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024" y="4001294"/>
            <a:ext cx="2694666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77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33" y="708083"/>
            <a:ext cx="10515600" cy="6311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Итоговые отметки в аттестате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z="2400" dirty="0">
              <a:solidFill>
                <a:srgbClr val="000000"/>
              </a:solidFill>
              <a:latin typeface="-apple-system"/>
            </a:endParaRPr>
          </a:p>
          <a:p>
            <a:pPr marL="109537" lvl="0" indent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53548A"/>
              </a:buClr>
              <a:buSzPct val="68000"/>
              <a:buNone/>
            </a:pPr>
            <a:r>
              <a:rPr lang="ru-RU" altLang="ru-RU" sz="2700" b="1" dirty="0">
                <a:solidFill>
                  <a:prstClr val="black"/>
                </a:solidFill>
                <a:latin typeface="Arial"/>
              </a:rPr>
              <a:t>Среднее арифметическое полугодовых и годовых отметок обучающегося за каждый год</a:t>
            </a:r>
            <a:r>
              <a:rPr lang="ru-RU" altLang="ru-RU" sz="2700" dirty="0">
                <a:solidFill>
                  <a:prstClr val="black"/>
                </a:solidFill>
                <a:latin typeface="Arial"/>
              </a:rPr>
              <a:t> обучения по образовательной программе среднего общего образования (10-11 классы) и выставляются в аттестат целыми числами в соответствии </a:t>
            </a:r>
            <a:r>
              <a:rPr lang="ru-RU" altLang="ru-RU" sz="2700" b="1" dirty="0">
                <a:solidFill>
                  <a:prstClr val="black"/>
                </a:solidFill>
                <a:latin typeface="Arial"/>
              </a:rPr>
              <a:t>с правилами математического округления.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9074" y="4303555"/>
            <a:ext cx="2700762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69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33" y="708083"/>
            <a:ext cx="10515600" cy="6311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Итоговые отметки в аттестате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z="2400" dirty="0">
              <a:solidFill>
                <a:srgbClr val="000000"/>
              </a:solidFill>
              <a:latin typeface="-apple-system"/>
            </a:endParaRPr>
          </a:p>
          <a:p>
            <a:pPr marL="365125" lvl="0" indent="-255588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53548A"/>
              </a:buClr>
              <a:buSzPct val="68000"/>
              <a:buFont typeface="Wingdings 3" panose="05040102010807070707" pitchFamily="18" charset="2"/>
              <a:buChar char=""/>
            </a:pPr>
            <a:r>
              <a:rPr lang="ru-RU" altLang="ru-RU" sz="2700" dirty="0">
                <a:solidFill>
                  <a:prstClr val="black"/>
                </a:solidFill>
                <a:latin typeface="Arial"/>
              </a:rPr>
              <a:t>Отметка по математике складывается как среднее арифметическое годовых отметок по алгебре, геометрии, вероятности и статистики.</a:t>
            </a:r>
          </a:p>
          <a:p>
            <a:pPr marL="365125" lvl="0" indent="-255588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53548A"/>
              </a:buClr>
              <a:buSzPct val="68000"/>
              <a:buFont typeface="Wingdings 3" panose="05040102010807070707" pitchFamily="18" charset="2"/>
              <a:buChar char=""/>
            </a:pPr>
            <a:r>
              <a:rPr lang="ru-RU" altLang="ru-RU" sz="2700" dirty="0">
                <a:solidFill>
                  <a:prstClr val="black"/>
                </a:solidFill>
                <a:latin typeface="Arial"/>
              </a:rPr>
              <a:t>Отдельный проект/тест по ОБЗР (Основы безопасности и защиты Родины).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9074" y="4303555"/>
            <a:ext cx="2700762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03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33" y="708083"/>
            <a:ext cx="10515600" cy="6311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Итоговые отметки в аттестате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745" y="1825625"/>
            <a:ext cx="8270359" cy="43513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074" y="4303555"/>
            <a:ext cx="2700762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28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33" y="708083"/>
            <a:ext cx="10515600" cy="6311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Итоговые оценки в аттестате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055" y="1574572"/>
            <a:ext cx="8415784" cy="43513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074" y="4303555"/>
            <a:ext cx="2700762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65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89BBAA-A569-9949-8DA4-47E8B88D2A58}"/>
              </a:ext>
            </a:extLst>
          </p:cNvPr>
          <p:cNvSpPr/>
          <p:nvPr/>
        </p:nvSpPr>
        <p:spPr>
          <a:xfrm>
            <a:off x="5195400" y="259593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537" lv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3548A"/>
              </a:buClr>
              <a:buSzPct val="68000"/>
              <a:defRPr/>
            </a:pPr>
            <a:r>
              <a:rPr lang="ru-RU" sz="2400" b="1" dirty="0">
                <a:solidFill>
                  <a:schemeClr val="accent2"/>
                </a:solidFill>
              </a:rPr>
              <a:t>ЕГЭ по русскому языку – от 60 баллов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40993CB-06DD-B343-87FC-B36DDC5973AE}"/>
              </a:ext>
            </a:extLst>
          </p:cNvPr>
          <p:cNvSpPr/>
          <p:nvPr/>
        </p:nvSpPr>
        <p:spPr>
          <a:xfrm>
            <a:off x="413118" y="144379"/>
            <a:ext cx="4242009" cy="6415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5" name="Рисунок 14" descr="Повествование контур">
            <a:extLst>
              <a:ext uri="{FF2B5EF4-FFF2-40B4-BE49-F238E27FC236}">
                <a16:creationId xmlns:a16="http://schemas.microsoft.com/office/drawing/2014/main" id="{3D21588A-A263-004C-BB13-99EC6B9A5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3221" y="1703631"/>
            <a:ext cx="2322250" cy="23222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6E8DD4-89BC-E048-8532-DBFD97597E0E}"/>
              </a:ext>
            </a:extLst>
          </p:cNvPr>
          <p:cNvSpPr txBox="1"/>
          <p:nvPr/>
        </p:nvSpPr>
        <p:spPr>
          <a:xfrm>
            <a:off x="383486" y="2994395"/>
            <a:ext cx="3749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АТТЕСТАТ С ОТЛИЧИЕМ</a:t>
            </a:r>
          </a:p>
        </p:txBody>
      </p:sp>
      <p:pic>
        <p:nvPicPr>
          <p:cNvPr id="9" name="Рисунок 8" descr="Значок 1 со сплошной заливкой">
            <a:extLst>
              <a:ext uri="{FF2B5EF4-FFF2-40B4-BE49-F238E27FC236}">
                <a16:creationId xmlns:a16="http://schemas.microsoft.com/office/drawing/2014/main" id="{0B096C72-5AEB-2749-B3A8-C809E443E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3474" y="1158192"/>
            <a:ext cx="872638" cy="872638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EA665BA-2C04-934D-895C-010FEEBEE373}"/>
              </a:ext>
            </a:extLst>
          </p:cNvPr>
          <p:cNvSpPr/>
          <p:nvPr/>
        </p:nvSpPr>
        <p:spPr>
          <a:xfrm>
            <a:off x="5195400" y="3689692"/>
            <a:ext cx="7015162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lv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3548A"/>
              </a:buClr>
              <a:buSzPct val="68000"/>
              <a:defRPr/>
            </a:pPr>
            <a:r>
              <a:rPr lang="ru-RU" sz="2400" b="1" dirty="0">
                <a:solidFill>
                  <a:schemeClr val="accent2"/>
                </a:solidFill>
              </a:rPr>
              <a:t>ЕГЭ по математике  </a:t>
            </a:r>
          </a:p>
          <a:p>
            <a:pPr marL="109537" lv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3548A"/>
              </a:buClr>
              <a:buSzPct val="68000"/>
              <a:defRPr/>
            </a:pPr>
            <a:r>
              <a:rPr lang="ru-RU" sz="2400" b="1" dirty="0">
                <a:solidFill>
                  <a:schemeClr val="accent2"/>
                </a:solidFill>
              </a:rPr>
              <a:t>- база – 5</a:t>
            </a:r>
          </a:p>
          <a:p>
            <a:pPr marL="109537" lv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3548A"/>
              </a:buClr>
              <a:buSzPct val="68000"/>
              <a:defRPr/>
            </a:pPr>
            <a:r>
              <a:rPr lang="ru-RU" sz="2400" b="1" dirty="0">
                <a:solidFill>
                  <a:schemeClr val="accent2"/>
                </a:solidFill>
              </a:rPr>
              <a:t>- профиль – от 60 баллов</a:t>
            </a:r>
            <a:endParaRPr lang="ru-RU" sz="2400" b="1" dirty="0">
              <a:solidFill>
                <a:schemeClr val="accent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 descr="Значок со сплошной заливкой">
            <a:extLst>
              <a:ext uri="{FF2B5EF4-FFF2-40B4-BE49-F238E27FC236}">
                <a16:creationId xmlns:a16="http://schemas.microsoft.com/office/drawing/2014/main" id="{F00FCDB7-127D-9F47-8A8A-FD06CC6A2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32782" y="2403091"/>
            <a:ext cx="923330" cy="92333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83D8F5C-D5C2-1540-9FB8-9BEAEDF0D0DE}"/>
              </a:ext>
            </a:extLst>
          </p:cNvPr>
          <p:cNvSpPr/>
          <p:nvPr/>
        </p:nvSpPr>
        <p:spPr>
          <a:xfrm>
            <a:off x="5402636" y="1313647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Оценки «ОТЛИЧНО» в аттестате (НЕ ДОЛЖНО БЫТЬ «3» в полугодиях!!!)</a:t>
            </a:r>
            <a:endParaRPr lang="ru-RU" sz="24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 descr="Значок 3 со сплошной заливкой">
            <a:extLst>
              <a:ext uri="{FF2B5EF4-FFF2-40B4-BE49-F238E27FC236}">
                <a16:creationId xmlns:a16="http://schemas.microsoft.com/office/drawing/2014/main" id="{633728B9-B0C8-314E-AF0C-2D57C75C63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93087" y="3708808"/>
            <a:ext cx="923330" cy="9233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99019" y="4013865"/>
            <a:ext cx="2700762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09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Медали</a:t>
            </a:r>
            <a:br>
              <a:rPr lang="ru-RU" alt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ru-RU" alt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471" y="1825625"/>
            <a:ext cx="4979402" cy="435133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федеральную медаль </a:t>
            </a:r>
          </a:p>
          <a:p>
            <a:r>
              <a:rPr lang="ru-RU" dirty="0"/>
              <a:t>«За особые успехи в учении» I степени</a:t>
            </a:r>
          </a:p>
          <a:p>
            <a:r>
              <a:rPr lang="ru-RU" dirty="0"/>
              <a:t>«За особые успехи в учении» II степени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638" y="1911434"/>
            <a:ext cx="2700762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00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100" b="1" dirty="0">
                <a:solidFill>
                  <a:srgbClr val="42445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/>
              </a:rPr>
              <a:t>Регистрация на экзамены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ru-RU" b="1" dirty="0"/>
              <a:t>Сроки подачи заявления</a:t>
            </a:r>
          </a:p>
          <a:p>
            <a:pPr marL="0" indent="0" algn="ctr">
              <a:buNone/>
              <a:defRPr/>
            </a:pPr>
            <a:r>
              <a:rPr lang="ru-RU" b="1" dirty="0"/>
              <a:t>11 класс</a:t>
            </a:r>
          </a:p>
          <a:p>
            <a:pPr>
              <a:defRPr/>
            </a:pPr>
            <a:r>
              <a:rPr lang="ru-RU" b="1" dirty="0">
                <a:solidFill>
                  <a:srgbClr val="00B050"/>
                </a:solidFill>
              </a:rPr>
              <a:t>Итоговое сочинение</a:t>
            </a:r>
            <a:r>
              <a:rPr lang="ru-RU" dirty="0"/>
              <a:t> – до 15 ноября 2024 г.;</a:t>
            </a:r>
          </a:p>
          <a:p>
            <a:pPr>
              <a:defRPr/>
            </a:pPr>
            <a:r>
              <a:rPr lang="ru-RU" b="1" dirty="0">
                <a:solidFill>
                  <a:srgbClr val="00B050"/>
                </a:solidFill>
              </a:rPr>
              <a:t>Экзамены</a:t>
            </a:r>
            <a:r>
              <a:rPr lang="ru-RU" dirty="0"/>
              <a:t> – до 1 февраля 2025 г.</a:t>
            </a:r>
          </a:p>
          <a:p>
            <a:pPr>
              <a:defRPr/>
            </a:pPr>
            <a:endParaRPr lang="ru-RU" dirty="0"/>
          </a:p>
          <a:p>
            <a:pPr marL="0" indent="0" algn="ctr">
              <a:buNone/>
              <a:defRPr/>
            </a:pPr>
            <a:r>
              <a:rPr lang="ru-RU" b="1" dirty="0"/>
              <a:t>9 класс</a:t>
            </a:r>
          </a:p>
          <a:p>
            <a:pPr>
              <a:defRPr/>
            </a:pPr>
            <a:r>
              <a:rPr lang="ru-RU" b="1" dirty="0">
                <a:solidFill>
                  <a:srgbClr val="00B050"/>
                </a:solidFill>
              </a:rPr>
              <a:t>Итоговое собеседование</a:t>
            </a:r>
            <a:r>
              <a:rPr lang="ru-RU" dirty="0"/>
              <a:t> – до 20 января 2025 г.;</a:t>
            </a:r>
          </a:p>
          <a:p>
            <a:pPr>
              <a:defRPr/>
            </a:pPr>
            <a:r>
              <a:rPr lang="ru-RU" b="1" dirty="0">
                <a:solidFill>
                  <a:srgbClr val="00B050"/>
                </a:solidFill>
              </a:rPr>
              <a:t>Экзамены</a:t>
            </a:r>
            <a:r>
              <a:rPr lang="ru-RU" dirty="0"/>
              <a:t> – до 1 марта 2025 г.</a:t>
            </a:r>
          </a:p>
        </p:txBody>
      </p:sp>
    </p:spTree>
    <p:extLst>
      <p:ext uri="{BB962C8B-B14F-4D97-AF65-F5344CB8AC3E}">
        <p14:creationId xmlns:p14="http://schemas.microsoft.com/office/powerpoint/2010/main" val="1254044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4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09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Полезные ссылки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lvl="0" indent="-255588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53548A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ru-RU" altLang="ru-RU" sz="2700" b="1" dirty="0">
                <a:solidFill>
                  <a:srgbClr val="002060"/>
                </a:solidFill>
                <a:latin typeface="Arial"/>
              </a:rPr>
              <a:t>Федеральный институт педагогических измерений </a:t>
            </a:r>
            <a:r>
              <a:rPr lang="en-US" altLang="ru-RU" sz="2700" b="1" dirty="0">
                <a:solidFill>
                  <a:srgbClr val="002060"/>
                </a:solidFill>
                <a:latin typeface="Arial"/>
                <a:hlinkClick r:id="rId2"/>
              </a:rPr>
              <a:t>fipi.ru</a:t>
            </a:r>
            <a:r>
              <a:rPr lang="ru-RU" altLang="ru-RU" sz="2700" b="1" dirty="0">
                <a:solidFill>
                  <a:srgbClr val="002060"/>
                </a:solidFill>
                <a:latin typeface="Arial"/>
              </a:rPr>
              <a:t> </a:t>
            </a:r>
            <a:endParaRPr lang="en-US" altLang="ru-RU" sz="2700" b="1" dirty="0">
              <a:solidFill>
                <a:srgbClr val="002060"/>
              </a:solidFill>
              <a:latin typeface="Arial"/>
            </a:endParaRPr>
          </a:p>
          <a:p>
            <a:pPr marL="365125" lvl="0" indent="-255588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53548A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ru-RU" altLang="ru-RU" sz="2700" b="1" dirty="0">
                <a:solidFill>
                  <a:srgbClr val="002060"/>
                </a:solidFill>
                <a:latin typeface="Arial"/>
              </a:rPr>
              <a:t>Портал ЕГЭ</a:t>
            </a:r>
            <a:r>
              <a:rPr lang="ru-RU" altLang="ru-RU" sz="27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ru-RU" sz="2700" b="1" dirty="0">
                <a:solidFill>
                  <a:srgbClr val="002060"/>
                </a:solidFill>
                <a:latin typeface="Arial"/>
                <a:hlinkClick r:id="rId3"/>
              </a:rPr>
              <a:t>4ege.ru</a:t>
            </a:r>
            <a:r>
              <a:rPr lang="ru-RU" altLang="ru-RU" sz="2700" dirty="0">
                <a:solidFill>
                  <a:srgbClr val="002060"/>
                </a:solidFill>
                <a:latin typeface="Arial"/>
              </a:rPr>
              <a:t> </a:t>
            </a:r>
            <a:endParaRPr lang="en-US" altLang="ru-RU" sz="2700" dirty="0">
              <a:solidFill>
                <a:srgbClr val="002060"/>
              </a:solidFill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913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11191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Сроки проведения ОГЭ/ГВЭ – 2025</a:t>
            </a:r>
            <a:br>
              <a:rPr lang="ru-RU" b="1" dirty="0"/>
            </a:br>
            <a:r>
              <a:rPr lang="ru-RU" b="1" dirty="0"/>
              <a:t>(проект)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00B050"/>
                </a:solidFill>
              </a:rPr>
              <a:t>Досрочный период ОГЭ-2025</a:t>
            </a:r>
            <a:r>
              <a:rPr lang="ru-RU" altLang="ru-RU" dirty="0"/>
              <a:t>  </a:t>
            </a:r>
          </a:p>
          <a:p>
            <a:pPr marL="109537" indent="0">
              <a:buNone/>
            </a:pPr>
            <a:r>
              <a:rPr lang="ru-RU" altLang="ru-RU" b="1" dirty="0"/>
              <a:t>середина апреля – начало мая 2025 г. (</a:t>
            </a:r>
            <a:r>
              <a:rPr lang="ru-RU" dirty="0"/>
              <a:t>22.04.25 – 17.05.25</a:t>
            </a:r>
            <a:r>
              <a:rPr lang="ru-RU" altLang="ru-RU" b="1" dirty="0"/>
              <a:t>)</a:t>
            </a:r>
          </a:p>
          <a:p>
            <a:r>
              <a:rPr lang="ru-RU" altLang="ru-RU" b="1" dirty="0">
                <a:solidFill>
                  <a:srgbClr val="00B050"/>
                </a:solidFill>
              </a:rPr>
              <a:t>Основной период ОГЭ – 2025 </a:t>
            </a:r>
          </a:p>
          <a:p>
            <a:pPr marL="0" indent="0">
              <a:buNone/>
            </a:pPr>
            <a:r>
              <a:rPr lang="ru-RU" altLang="ru-RU" dirty="0"/>
              <a:t> </a:t>
            </a:r>
            <a:r>
              <a:rPr lang="ru-RU" altLang="ru-RU" b="1" dirty="0"/>
              <a:t>конец мая – конец июня 2025 г. (</a:t>
            </a:r>
            <a:r>
              <a:rPr lang="ru-RU" dirty="0"/>
              <a:t>24.05.25 – 02.07.25</a:t>
            </a:r>
            <a:r>
              <a:rPr lang="ru-RU" altLang="ru-RU" b="1" dirty="0"/>
              <a:t>)</a:t>
            </a:r>
          </a:p>
          <a:p>
            <a:r>
              <a:rPr lang="ru-RU" altLang="ru-RU" b="1" dirty="0">
                <a:solidFill>
                  <a:srgbClr val="00B050"/>
                </a:solidFill>
              </a:rPr>
              <a:t>Дополнительный период ОГЭ - 2025 </a:t>
            </a:r>
          </a:p>
          <a:p>
            <a:pPr marL="0" indent="0">
              <a:buNone/>
            </a:pPr>
            <a:r>
              <a:rPr lang="ru-RU" altLang="ru-RU" dirty="0"/>
              <a:t> </a:t>
            </a:r>
            <a:r>
              <a:rPr lang="ru-RU" altLang="ru-RU" b="1" dirty="0"/>
              <a:t>сентябрь 2025 г. (</a:t>
            </a:r>
            <a:r>
              <a:rPr lang="ru-RU" dirty="0"/>
              <a:t>02.09.25 – 20.09.25</a:t>
            </a:r>
            <a:r>
              <a:rPr lang="ru-RU" altLang="ru-RU" b="1" dirty="0"/>
              <a:t>)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05638" y="3313698"/>
            <a:ext cx="26965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9 класс</a:t>
            </a:r>
          </a:p>
        </p:txBody>
      </p:sp>
    </p:spTree>
    <p:extLst>
      <p:ext uri="{BB962C8B-B14F-4D97-AF65-F5344CB8AC3E}">
        <p14:creationId xmlns:p14="http://schemas.microsoft.com/office/powerpoint/2010/main" val="1383112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Сроки проведения ЕГЭ/ГВЭ - 2025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00B050"/>
                </a:solidFill>
              </a:rPr>
              <a:t>Досрочный период ЕГЭ-2025</a:t>
            </a:r>
            <a:r>
              <a:rPr lang="ru-RU" altLang="ru-RU" dirty="0"/>
              <a:t>  </a:t>
            </a:r>
          </a:p>
          <a:p>
            <a:pPr marL="109537" indent="0">
              <a:buNone/>
            </a:pPr>
            <a:r>
              <a:rPr lang="ru-RU" altLang="ru-RU" b="1" dirty="0"/>
              <a:t>конец марта – середина апреля 2025 г. </a:t>
            </a:r>
            <a:r>
              <a:rPr lang="ru-RU" altLang="ru-RU" sz="1800" dirty="0"/>
              <a:t>(с 17 марта по 12 апреля 2025 года)</a:t>
            </a:r>
          </a:p>
          <a:p>
            <a:r>
              <a:rPr lang="ru-RU" altLang="ru-RU" b="1" dirty="0">
                <a:solidFill>
                  <a:srgbClr val="00B050"/>
                </a:solidFill>
              </a:rPr>
              <a:t>Основной период ЕГЭ – 2025 </a:t>
            </a:r>
          </a:p>
          <a:p>
            <a:pPr marL="0" indent="0">
              <a:buNone/>
            </a:pPr>
            <a:r>
              <a:rPr lang="ru-RU" altLang="ru-RU" dirty="0"/>
              <a:t> </a:t>
            </a:r>
            <a:r>
              <a:rPr lang="ru-RU" altLang="ru-RU" b="1" dirty="0"/>
              <a:t>конец мая – конец июня 2025 г. </a:t>
            </a:r>
            <a:r>
              <a:rPr lang="ru-RU" altLang="ru-RU" sz="2000" dirty="0"/>
              <a:t>(с 23 мая по 5 июля 2025 года)</a:t>
            </a:r>
          </a:p>
          <a:p>
            <a:r>
              <a:rPr lang="ru-RU" altLang="ru-RU" b="1" dirty="0">
                <a:solidFill>
                  <a:srgbClr val="00B050"/>
                </a:solidFill>
              </a:rPr>
              <a:t>Дополнительный период ЕГЭ - 2025 </a:t>
            </a:r>
          </a:p>
          <a:p>
            <a:pPr marL="0" indent="0">
              <a:buNone/>
            </a:pPr>
            <a:r>
              <a:rPr lang="ru-RU" altLang="ru-RU" dirty="0"/>
              <a:t> </a:t>
            </a:r>
            <a:r>
              <a:rPr lang="ru-RU" altLang="ru-RU" b="1" dirty="0"/>
              <a:t>сентябрь 2025 г.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28630" y="3313698"/>
            <a:ext cx="26965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11 класс</a:t>
            </a:r>
          </a:p>
        </p:txBody>
      </p:sp>
    </p:spTree>
    <p:extLst>
      <p:ext uri="{BB962C8B-B14F-4D97-AF65-F5344CB8AC3E}">
        <p14:creationId xmlns:p14="http://schemas.microsoft.com/office/powerpoint/2010/main" val="1466538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75C34B-38F3-4043-A8BE-37360FC6C288}"/>
              </a:ext>
            </a:extLst>
          </p:cNvPr>
          <p:cNvSpPr txBox="1"/>
          <p:nvPr/>
        </p:nvSpPr>
        <p:spPr>
          <a:xfrm>
            <a:off x="6158117" y="2880697"/>
            <a:ext cx="567366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Дополнительный период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СЕНТЯБРЬ 2025 г.</a:t>
            </a:r>
          </a:p>
          <a:p>
            <a:r>
              <a:rPr lang="ru-RU" altLang="ru-RU" sz="2800" dirty="0">
                <a:solidFill>
                  <a:srgbClr val="30303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пересдачам допускаются ученики, получившие неудовлетворительные оценки по одному или 2 предметам (учитываются все предметы).</a:t>
            </a:r>
            <a:endParaRPr lang="ru-RU" altLang="ru-RU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53E28A-4A48-994F-8754-59BB1533E67A}"/>
              </a:ext>
            </a:extLst>
          </p:cNvPr>
          <p:cNvSpPr txBox="1"/>
          <p:nvPr/>
        </p:nvSpPr>
        <p:spPr>
          <a:xfrm>
            <a:off x="329001" y="817895"/>
            <a:ext cx="59886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Досрочный период</a:t>
            </a:r>
          </a:p>
          <a:p>
            <a:pPr algn="ctr"/>
            <a:r>
              <a:rPr lang="ru-RU" altLang="ru-RU" sz="2800" b="1" dirty="0">
                <a:solidFill>
                  <a:srgbClr val="00B050"/>
                </a:solidFill>
              </a:rPr>
              <a:t>МАРТ-АПРЕЛЬ 2025 г.</a:t>
            </a:r>
          </a:p>
          <a:p>
            <a:r>
              <a:rPr lang="ru-RU" alt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Уважительная причина должна быть подтверждена официальным документом: участие в выездных соревнованиях или конкурсах, плановое лечение и др.</a:t>
            </a:r>
            <a:endParaRPr lang="ru-RU" sz="28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158" y="683440"/>
            <a:ext cx="10515600" cy="103053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2024/2025    ГВЭ</a:t>
            </a:r>
            <a:b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(Государственный Выпускной Экзамен)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lvl="0" indent="-255588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53548A"/>
              </a:buClr>
              <a:buSzPct val="68000"/>
              <a:buFont typeface="Wingdings 3" panose="05040102010807070707" pitchFamily="18" charset="2"/>
              <a:buChar char=""/>
            </a:pPr>
            <a:r>
              <a:rPr lang="ru-RU" altLang="ru-RU" sz="2700" dirty="0">
                <a:solidFill>
                  <a:prstClr val="black"/>
                </a:solidFill>
                <a:latin typeface="Arial"/>
              </a:rPr>
              <a:t>Организуются специализированные условия для участников ГИА с ограниченными возможностями здоровья, инвалидов и детей-инвалидов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036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158" y="683441"/>
            <a:ext cx="10515600" cy="6214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Справка об установлении инвалидности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lvl="0" indent="-255588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53548A"/>
              </a:buClr>
              <a:buSzPct val="68000"/>
              <a:buFont typeface="Wingdings 3" panose="05040102010807070707" pitchFamily="18" charset="2"/>
              <a:buChar char=""/>
            </a:pPr>
            <a:r>
              <a:rPr lang="ru-RU" altLang="ru-RU" sz="2700" dirty="0">
                <a:solidFill>
                  <a:prstClr val="black"/>
                </a:solidFill>
                <a:latin typeface="Arial"/>
              </a:rPr>
              <a:t>изменение формы ГИА;</a:t>
            </a:r>
          </a:p>
          <a:p>
            <a:pPr marL="365125" lvl="0" indent="-255588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53548A"/>
              </a:buClr>
              <a:buSzPct val="68000"/>
              <a:buFont typeface="Wingdings 3" panose="05040102010807070707" pitchFamily="18" charset="2"/>
              <a:buChar char=""/>
            </a:pPr>
            <a:r>
              <a:rPr lang="ru-RU" altLang="ru-RU" sz="2700" dirty="0">
                <a:solidFill>
                  <a:prstClr val="black"/>
                </a:solidFill>
                <a:latin typeface="Arial"/>
              </a:rPr>
              <a:t>увеличение продолжительности экзамена на 1,5 часа;</a:t>
            </a:r>
          </a:p>
          <a:p>
            <a:pPr marL="365125" lvl="0" indent="-255588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53548A"/>
              </a:buClr>
              <a:buSzPct val="68000"/>
              <a:buFont typeface="Wingdings 3" panose="05040102010807070707" pitchFamily="18" charset="2"/>
              <a:buChar char=""/>
            </a:pPr>
            <a:r>
              <a:rPr lang="ru-RU" altLang="ru-RU" sz="2700" dirty="0">
                <a:solidFill>
                  <a:prstClr val="black"/>
                </a:solidFill>
                <a:latin typeface="Arial"/>
              </a:rPr>
              <a:t>устная форма экзамена (при ГВЭ)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790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2024/2025    ОГЭ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2277"/>
            <a:ext cx="10515600" cy="4664686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altLang="ru-RU" b="1" dirty="0"/>
              <a:t>Допуск к экзаменам </a:t>
            </a:r>
            <a:r>
              <a:rPr lang="ru-RU" altLang="ru-RU" dirty="0"/>
              <a:t>– Устное собеседование по русскому языку </a:t>
            </a:r>
          </a:p>
          <a:p>
            <a:pPr marL="109537" indent="0">
              <a:buNone/>
              <a:defRPr/>
            </a:pPr>
            <a:endParaRPr lang="ru-RU" altLang="ru-RU" b="1" dirty="0"/>
          </a:p>
          <a:p>
            <a:pPr marL="109537" indent="0">
              <a:buNone/>
              <a:defRPr/>
            </a:pPr>
            <a:r>
              <a:rPr lang="ru-RU" altLang="ru-RU" b="1" dirty="0"/>
              <a:t>МЕСТО ПРОВЕДЕНИЯ: МБОУ ДСШ №2</a:t>
            </a:r>
          </a:p>
          <a:p>
            <a:pPr marL="109537" indent="0">
              <a:buNone/>
              <a:defRPr/>
            </a:pPr>
            <a:endParaRPr lang="ru-RU" altLang="ru-RU" b="1" dirty="0"/>
          </a:p>
          <a:p>
            <a:pPr marL="109537" indent="0">
              <a:buNone/>
              <a:defRPr/>
            </a:pPr>
            <a:r>
              <a:rPr lang="ru-RU" altLang="ru-RU" b="1" dirty="0"/>
              <a:t>Обязательные предметы:</a:t>
            </a:r>
          </a:p>
          <a:p>
            <a:pPr>
              <a:defRPr/>
            </a:pPr>
            <a:r>
              <a:rPr lang="ru-RU" altLang="ru-RU" dirty="0">
                <a:solidFill>
                  <a:srgbClr val="FF0000"/>
                </a:solidFill>
              </a:rPr>
              <a:t>Русский </a:t>
            </a:r>
          </a:p>
          <a:p>
            <a:pPr>
              <a:defRPr/>
            </a:pPr>
            <a:r>
              <a:rPr lang="ru-RU" altLang="ru-RU" dirty="0">
                <a:solidFill>
                  <a:srgbClr val="FF0000"/>
                </a:solidFill>
              </a:rPr>
              <a:t>Математика</a:t>
            </a:r>
          </a:p>
          <a:p>
            <a:pPr>
              <a:defRPr/>
            </a:pPr>
            <a:endParaRPr lang="ru-RU" altLang="ru-RU" b="1" dirty="0"/>
          </a:p>
          <a:p>
            <a:pPr marL="109537" indent="0">
              <a:buNone/>
              <a:defRPr/>
            </a:pPr>
            <a:r>
              <a:rPr lang="ru-RU" altLang="ru-RU" b="1" dirty="0"/>
              <a:t>2 предмета по выбору:</a:t>
            </a:r>
            <a:r>
              <a:rPr lang="ru-RU" altLang="ru-RU" dirty="0"/>
              <a:t> </a:t>
            </a:r>
          </a:p>
          <a:p>
            <a:pPr marL="109537" indent="0">
              <a:buNone/>
              <a:defRPr/>
            </a:pPr>
            <a:r>
              <a:rPr lang="ru-RU" altLang="ru-RU" dirty="0"/>
              <a:t>физика, информатика и ИКТ, география, иностранные языки – на компьютерах;</a:t>
            </a:r>
          </a:p>
          <a:p>
            <a:pPr marL="109537" indent="0">
              <a:buNone/>
              <a:defRPr/>
            </a:pPr>
            <a:r>
              <a:rPr lang="ru-RU" altLang="ru-RU" dirty="0"/>
              <a:t>химия, биология, история, литература, обществознание – бумажные </a:t>
            </a:r>
            <a:r>
              <a:rPr lang="ru-RU" altLang="ru-RU" dirty="0" err="1"/>
              <a:t>КИМы</a:t>
            </a:r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89382" y="1933891"/>
            <a:ext cx="26965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9 класс</a:t>
            </a:r>
          </a:p>
        </p:txBody>
      </p:sp>
    </p:spTree>
    <p:extLst>
      <p:ext uri="{BB962C8B-B14F-4D97-AF65-F5344CB8AC3E}">
        <p14:creationId xmlns:p14="http://schemas.microsoft.com/office/powerpoint/2010/main" val="26901596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4949</TotalTime>
  <Words>1291</Words>
  <Application>Microsoft Office PowerPoint</Application>
  <PresentationFormat>Широкоэкранный</PresentationFormat>
  <Paragraphs>211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-apple-system</vt:lpstr>
      <vt:lpstr>Arial</vt:lpstr>
      <vt:lpstr>Arial Black</vt:lpstr>
      <vt:lpstr>Calibri</vt:lpstr>
      <vt:lpstr>Calibri Light</vt:lpstr>
      <vt:lpstr>Verdana</vt:lpstr>
      <vt:lpstr>Wingdings 3</vt:lpstr>
      <vt:lpstr>Тема Office</vt:lpstr>
      <vt:lpstr>Презентация PowerPoint</vt:lpstr>
      <vt:lpstr>Регистрация на экзамены</vt:lpstr>
      <vt:lpstr>Регистрация на экзамены</vt:lpstr>
      <vt:lpstr>Сроки проведения ОГЭ/ГВЭ – 2025 (проект)</vt:lpstr>
      <vt:lpstr>Сроки проведения ЕГЭ/ГВЭ - 2025</vt:lpstr>
      <vt:lpstr>Презентация PowerPoint</vt:lpstr>
      <vt:lpstr>2024/2025    ГВЭ (Государственный Выпускной Экзамен)</vt:lpstr>
      <vt:lpstr>Справка об установлении инвалидности</vt:lpstr>
      <vt:lpstr>2024/2025    ОГЭ</vt:lpstr>
      <vt:lpstr>2024/2025    ОГЭ</vt:lpstr>
      <vt:lpstr>ИТОГОВОЕ СОБЕСЕДОВАНИЕ</vt:lpstr>
      <vt:lpstr>ИТОГОВОЕ СОБЕСЕДОВАНИЕ</vt:lpstr>
      <vt:lpstr>2024/2025    ЕГЭ и ГВЭ</vt:lpstr>
      <vt:lpstr>2024/2025    ЕГЭ и ГВЭ</vt:lpstr>
      <vt:lpstr>ИТОГОВОЕ СОЧИНЕНИЕ</vt:lpstr>
      <vt:lpstr>Темы  итогового сочинения</vt:lpstr>
      <vt:lpstr>Особенности проведения экзамена по иностранным языкам</vt:lpstr>
      <vt:lpstr>ГИА – 2025</vt:lpstr>
      <vt:lpstr>Продолжительность ОГЭ</vt:lpstr>
      <vt:lpstr>Продолжительность ЕГЭ</vt:lpstr>
      <vt:lpstr>Чем можно пользоваться на экзамене? На все экзамены при себе необходимо иметь: паспорт, черную гелиевую ручку ( 2 шт.)</vt:lpstr>
      <vt:lpstr>Итоговые оценки в аттестате</vt:lpstr>
      <vt:lpstr>Итоговые отметки в аттестате</vt:lpstr>
      <vt:lpstr>Итоговые отметки в аттестате</vt:lpstr>
      <vt:lpstr>Итоговые отметки в аттестате</vt:lpstr>
      <vt:lpstr>Итоговые отметки в аттестате</vt:lpstr>
      <vt:lpstr>Итоговые оценки в аттестате</vt:lpstr>
      <vt:lpstr>Презентация PowerPoint</vt:lpstr>
      <vt:lpstr>Медали  </vt:lpstr>
      <vt:lpstr>Презентация PowerPoint</vt:lpstr>
      <vt:lpstr>Полезные ссылки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Хлопиков</dc:creator>
  <cp:lastModifiedBy>Gorokhova</cp:lastModifiedBy>
  <cp:revision>97</cp:revision>
  <dcterms:created xsi:type="dcterms:W3CDTF">2019-09-02T15:33:00Z</dcterms:created>
  <dcterms:modified xsi:type="dcterms:W3CDTF">2024-10-21T14:34:44Z</dcterms:modified>
</cp:coreProperties>
</file>