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5" r:id="rId16"/>
    <p:sldId id="268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83FAA-BFCE-478E-8498-A046CEDC73E7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1BD86-FAE8-454B-80D7-2FBEE041D1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D4432F-3854-4CA1-A619-472C693F4BC7}" type="datetime1">
              <a:rPr lang="ru-RU" smtClean="0"/>
              <a:t>17.03.2021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46695-DDFE-4D68-9B2D-EE5CEBD228DB}" type="datetime1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873D4C-2BD0-4962-9BA6-BBAD5DAF4D82}" type="datetime1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B25785-F051-483A-84B2-A76672E8C4B8}" type="datetime1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52B781F-9E6A-4E2F-BA1B-1E13018A3866}" type="datetime1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1BC7-474F-49E6-92CD-426D990CCF19}" type="datetime1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2D39FC-3D6D-47B4-86A7-DC1DC07E48F9}" type="datetime1">
              <a:rPr lang="ru-RU" smtClean="0"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776B16-8D4B-4344-B836-77844962CCD8}" type="datetime1">
              <a:rPr lang="ru-RU" smtClean="0"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E46882-220D-433F-86BC-927EE8576CDD}" type="datetime1">
              <a:rPr lang="ru-RU" smtClean="0"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7758AB3-4ED8-4817-9D65-6BF1F32CFE45}" type="datetime1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257C8A9-83C1-4CCA-9C7B-CE95B91789B8}" type="datetime1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F1DAB1-B8FA-4C7E-A269-F8A543F1F526}" type="datetime1">
              <a:rPr lang="ru-RU" smtClean="0"/>
              <a:t>17.03.2021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womens.ru/2165-vredny-li-yenergeticheskie-napitki.html" TargetMode="External"/><Relationship Id="rId2" Type="http://schemas.openxmlformats.org/officeDocument/2006/relationships/hyperlink" Target="http://www.mozlife.ru/stati/interesnoe/yenergeticheskie-napitkivred-ili-polza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day.ru/dom-eda/kuhni-mira/_article/energeticheskie-napitki-plyusy-iminusy/" TargetMode="External"/><Relationship Id="rId4" Type="http://schemas.openxmlformats.org/officeDocument/2006/relationships/hyperlink" Target="http://lesniktoverna.3bb.ru/viewtopic.php?id=12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6%D0%9D%D0%A1" TargetMode="External"/><Relationship Id="rId2" Type="http://schemas.openxmlformats.org/officeDocument/2006/relationships/hyperlink" Target="https://ru.wikipedia.org/wiki/%D0%9D%D0%B0%D0%BF%D0%B8%D1%82%D0%BA%D0%B8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85794"/>
            <a:ext cx="8429684" cy="147002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Исследовательская работа </a:t>
            </a:r>
            <a:r>
              <a:rPr lang="ru-RU" dirty="0" smtClean="0">
                <a:solidFill>
                  <a:schemeClr val="tx1"/>
                </a:solidFill>
              </a:rPr>
              <a:t>«Энергетики – польза или вред?»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00562" y="2500306"/>
            <a:ext cx="4257660" cy="264320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Эргашева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Мадина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err="1" smtClean="0">
                <a:solidFill>
                  <a:schemeClr val="tx1"/>
                </a:solidFill>
              </a:rPr>
              <a:t>Закиржонкизи</a:t>
            </a:r>
            <a:r>
              <a:rPr lang="ru-RU" i="1" dirty="0" smtClean="0">
                <a:solidFill>
                  <a:schemeClr val="tx1"/>
                </a:solidFill>
              </a:rPr>
              <a:t>,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ученица 11А 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МБОУ Дзержинской СШ №2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Порунова</a:t>
            </a:r>
            <a:r>
              <a:rPr lang="ru-RU" b="1" dirty="0" smtClean="0">
                <a:solidFill>
                  <a:schemeClr val="tx1"/>
                </a:solidFill>
              </a:rPr>
              <a:t> Наталья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Владимировна,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учитель химии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МБОУ Дзержинской СШ №2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negative-side-effects-of-energy-drinks-640x371-e1545059794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214554"/>
            <a:ext cx="4457970" cy="3626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43900" y="6286520"/>
            <a:ext cx="869132" cy="486549"/>
          </a:xfrm>
        </p:spPr>
        <p:txBody>
          <a:bodyPr/>
          <a:lstStyle/>
          <a:p>
            <a:fld id="{725C68B6-61C2-468F-89AB-4B9F7531AA68}" type="slidenum">
              <a:rPr lang="ru-RU" sz="2400" b="1" smtClean="0"/>
              <a:pPr/>
              <a:t>1</a:t>
            </a:fld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785926"/>
            <a:ext cx="8329642" cy="4221365"/>
          </a:xfrm>
        </p:spPr>
        <p:txBody>
          <a:bodyPr/>
          <a:lstStyle/>
          <a:p>
            <a:r>
              <a:rPr lang="ru-RU" dirty="0" smtClean="0"/>
              <a:t> В опросе участвовало 98учащихся ДСШ№2 7-11 классов;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74% ребят считают, что энергетики вредны для организма;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56% подростков употребляют энергетические напитки (активно 13-16 летние подростки);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Исследование уровня знаний школьников об энергетических напитках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86776" y="6357958"/>
            <a:ext cx="726256" cy="415111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10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-52-13-szBPEw7jbc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9268" r="14923" b="28182"/>
          <a:stretch>
            <a:fillRect/>
          </a:stretch>
        </p:blipFill>
        <p:spPr>
          <a:xfrm>
            <a:off x="500034" y="2000240"/>
            <a:ext cx="4626253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Эксперимент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sz="3600" dirty="0" smtClean="0">
                <a:solidFill>
                  <a:schemeClr val="tx1"/>
                </a:solidFill>
              </a:rPr>
              <a:t>Влияние энергетических напитков на животные ткани, и как следствие – на организм»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500570"/>
            <a:ext cx="4825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Red Bull</a:t>
            </a:r>
            <a:r>
              <a:rPr lang="ru-RU" sz="3200" dirty="0" smtClean="0"/>
              <a:t>, </a:t>
            </a:r>
            <a:r>
              <a:rPr lang="en-US" sz="3200" dirty="0" smtClean="0"/>
              <a:t>Flash</a:t>
            </a:r>
            <a:r>
              <a:rPr lang="ru-RU" sz="3200" dirty="0" smtClean="0"/>
              <a:t>, </a:t>
            </a:r>
            <a:r>
              <a:rPr lang="en-US" sz="3200" dirty="0" smtClean="0"/>
              <a:t>TURBO</a:t>
            </a:r>
            <a:endParaRPr lang="ru-RU" sz="3200" dirty="0"/>
          </a:p>
        </p:txBody>
      </p:sp>
      <p:pic>
        <p:nvPicPr>
          <p:cNvPr id="7" name="Рисунок 6" descr="21-58-33-W-rFDt-erM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643182"/>
            <a:ext cx="326883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58214" y="6500834"/>
            <a:ext cx="654818" cy="272235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11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-52-49-1d0r7-JZaa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785926"/>
            <a:ext cx="3394472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Эксперимент «Влияние энергетических напитков на животные ткани, и как следствие – на организм»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21-53-56-DJM1EsTGr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785926"/>
            <a:ext cx="3429006" cy="457200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58214" y="6357958"/>
            <a:ext cx="654818" cy="415111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12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Эксперимент «Влияние энергетических напитков на животные ткани, и как следствие – на организм»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21-55-12-QAIDY0hpGu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3192847" cy="4835483"/>
          </a:xfrm>
          <a:prstGeom prst="rect">
            <a:avLst/>
          </a:prstGeom>
        </p:spPr>
      </p:pic>
      <p:pic>
        <p:nvPicPr>
          <p:cNvPr id="9" name="Рисунок 8" descr="21-55-54-_j4PSCKMip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2428868"/>
            <a:ext cx="4906091" cy="2928958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58214" y="6286520"/>
            <a:ext cx="654818" cy="486549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13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Эксперимент «Влияние энергетических напитков на животные ткани, и как следствие – на организм»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21-57-49-oXI30-dEu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714488"/>
            <a:ext cx="2951923" cy="452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1-56-26-zgYTEUdkqG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714488"/>
            <a:ext cx="337544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43900" y="6357958"/>
            <a:ext cx="869132" cy="415111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14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0266"/>
                <a:gridCol w="2297334"/>
                <a:gridCol w="1828800"/>
                <a:gridCol w="1828800"/>
                <a:gridCol w="1828800"/>
              </a:tblGrid>
              <a:tr h="46197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Название реагента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Энергетический напиток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9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Flash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Red Bull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TURBO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Вода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76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Сырое яйцо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Шипение, растворилось, но не до конца, появились осадки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Активное выделение газа, растворилось, появились осадки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Растворилось без осадков, активное выделение газа, большие пузыри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Растворилось с осадками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52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Варёное яйцо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Пожелтело,  стало твёрже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Развалилось на кусочки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Пожелтело, развалилось на кусочки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Изменений 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13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Сырая печень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Помутнение, развалилось на кусочки, шипение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Окрасился в красный, помутнение, печень потеряла свой цвет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Шипение, помутнение, развалилось на кусочки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Печень не изменилась, вода немного покраснела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70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Сырое мясо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Пожелтело, стало твёрже, развалилось на кусочки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Побелело, потвердело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Стало мягким, побелело, развалилось на кусочки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Мясо не изменилось, вода немного покраснела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5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Яичная скорлупа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Активно растворяется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Растворяется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Слабо растворяется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Изменений 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5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Активированный уголь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Не до конца растворился, осветляется напиток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Активное выделение газа, обесцвечивание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Растворилась кусочками, обесцвечивание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Осадок, растворился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5338" y="6429396"/>
            <a:ext cx="797694" cy="343673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15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785926"/>
            <a:ext cx="8401080" cy="4221365"/>
          </a:xfrm>
        </p:spPr>
        <p:txBody>
          <a:bodyPr/>
          <a:lstStyle/>
          <a:p>
            <a:r>
              <a:rPr lang="ru-RU" dirty="0" smtClean="0"/>
              <a:t>От чрезмерного употребления энергетиков страдают ткани пищеварительного тракта и другие системы органов, разрушаются зубы.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В них содержатся красители и </a:t>
            </a:r>
            <a:r>
              <a:rPr lang="ru-RU" dirty="0" err="1" smtClean="0"/>
              <a:t>ароматизаторы</a:t>
            </a:r>
            <a:r>
              <a:rPr lang="ru-RU" dirty="0" smtClean="0"/>
              <a:t>,  которые негативно влияют на организм.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Вывод по результату эксперимента: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43900" y="6286520"/>
            <a:ext cx="869132" cy="486549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16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00310_1239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746" t="19361" r="-509" b="22238"/>
          <a:stretch>
            <a:fillRect/>
          </a:stretch>
        </p:blipFill>
        <p:spPr>
          <a:xfrm>
            <a:off x="2214546" y="1428736"/>
            <a:ext cx="5072098" cy="521299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Представление итогов работы одноклассникам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86776" y="6357958"/>
            <a:ext cx="726256" cy="415111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17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4578555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«Энергетики</a:t>
            </a:r>
            <a:r>
              <a:rPr lang="ru-RU" dirty="0" smtClean="0"/>
              <a:t> — это функциональные напитки, употребление которых в </a:t>
            </a:r>
            <a:r>
              <a:rPr lang="ru-RU" b="1" dirty="0" smtClean="0"/>
              <a:t>разумном пределе </a:t>
            </a:r>
            <a:r>
              <a:rPr lang="ru-RU" dirty="0" smtClean="0"/>
              <a:t>не способно нанести вред здоровому человеку, однако учёные и  врачи не рекомендуют их </a:t>
            </a:r>
            <a:r>
              <a:rPr lang="ru-RU" b="1" dirty="0" smtClean="0"/>
              <a:t>детям</a:t>
            </a:r>
            <a:r>
              <a:rPr lang="ru-RU" dirty="0" smtClean="0"/>
              <a:t>, беременным, кормящим женщинам и людям, чувствительным к кофеину, чтобы не нанести вред своему здоровью»</a:t>
            </a:r>
          </a:p>
          <a:p>
            <a:pPr algn="r">
              <a:buNone/>
            </a:pPr>
            <a:endParaRPr lang="ru-RU" sz="2000" dirty="0" smtClean="0"/>
          </a:p>
          <a:p>
            <a:pPr algn="r">
              <a:buNone/>
            </a:pPr>
            <a:r>
              <a:rPr lang="ru-RU" sz="2000" dirty="0" smtClean="0"/>
              <a:t>Геннадий Григорьевич Онищенко</a:t>
            </a:r>
            <a:r>
              <a:rPr lang="ru-RU" sz="1900" dirty="0" smtClean="0"/>
              <a:t>, </a:t>
            </a:r>
          </a:p>
          <a:p>
            <a:pPr algn="r">
              <a:buNone/>
            </a:pPr>
            <a:r>
              <a:rPr lang="ru-RU" sz="2000" dirty="0" smtClean="0"/>
              <a:t>Российский политик</a:t>
            </a:r>
          </a:p>
          <a:p>
            <a:pPr algn="r">
              <a:buNone/>
            </a:pPr>
            <a:r>
              <a:rPr lang="ru-RU" sz="2000" dirty="0" smtClean="0"/>
              <a:t> и врач-эпидемиолог.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Пить или не пить энергетический напиток?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1\Downloads\ivzkhtFGaDyHLfOR10n0-water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14818"/>
            <a:ext cx="3286116" cy="218135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58214" y="6286520"/>
            <a:ext cx="654818" cy="486549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18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u="sng" dirty="0" smtClean="0">
                <a:solidFill>
                  <a:srgbClr val="0070C0"/>
                </a:solidFill>
                <a:hlinkClick r:id="rId2"/>
              </a:rPr>
              <a:t>http://www.mozlife.ru/stati/interesnoe/yenergeticheskie-napitkivred-ili-polza.html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pPr lvl="0"/>
            <a:r>
              <a:rPr lang="ru-RU" u="sng" dirty="0" smtClean="0">
                <a:solidFill>
                  <a:srgbClr val="0070C0"/>
                </a:solidFill>
                <a:hlinkClick r:id="rId3"/>
              </a:rPr>
              <a:t>http://www.allwomens.ru/2165-vredny-li-yenergeticheskie-napitki.html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pPr lvl="0"/>
            <a:r>
              <a:rPr lang="ru-RU" u="sng" dirty="0" smtClean="0">
                <a:solidFill>
                  <a:srgbClr val="0070C0"/>
                </a:solidFill>
                <a:hlinkClick r:id="rId4"/>
              </a:rPr>
              <a:t>http://lesniktoverna.3bb.ru/viewtopic.php?id=122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u="sng" dirty="0" smtClean="0">
                <a:solidFill>
                  <a:srgbClr val="0070C0"/>
                </a:solidFill>
                <a:hlinkClick r:id="rId5"/>
              </a:rPr>
              <a:t>http://www.wday.ru/dom-eda/kuhni-mira/_article/energeticheskie-napitki-plyusy-iminusy/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Источники информации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15338" y="6215082"/>
            <a:ext cx="797694" cy="557987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19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1537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« Энергетические напитки</a:t>
            </a:r>
            <a:r>
              <a:rPr lang="ru-RU" dirty="0" smtClean="0"/>
              <a:t> («энергетики», «</a:t>
            </a:r>
            <a:r>
              <a:rPr lang="ru-RU" dirty="0" err="1" smtClean="0"/>
              <a:t>энерготоники</a:t>
            </a:r>
            <a:r>
              <a:rPr lang="ru-RU" dirty="0" smtClean="0"/>
              <a:t>») — безалкогольные или слабоалкогольные</a:t>
            </a:r>
            <a:r>
              <a:rPr lang="ru-RU" baseline="30000" dirty="0" smtClean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hlinkClick r:id="rId2" tooltip="Напитки"/>
              </a:rPr>
              <a:t>напитки</a:t>
            </a:r>
            <a:r>
              <a:rPr lang="ru-RU" dirty="0" smtClean="0"/>
              <a:t>, в которых делается акцент на их способность стимулировать </a:t>
            </a:r>
            <a:r>
              <a:rPr lang="ru-RU" dirty="0" smtClean="0">
                <a:hlinkClick r:id="rId3" tooltip="ЦНС"/>
              </a:rPr>
              <a:t>центральную нервную систему</a:t>
            </a:r>
            <a:r>
              <a:rPr lang="ru-RU" dirty="0" smtClean="0"/>
              <a:t> человека и/или </a:t>
            </a:r>
            <a:r>
              <a:rPr lang="ru-RU" dirty="0" err="1" smtClean="0"/>
              <a:t>антиседативный</a:t>
            </a:r>
            <a:r>
              <a:rPr lang="ru-RU" dirty="0" smtClean="0"/>
              <a:t> эффект.»</a:t>
            </a:r>
          </a:p>
          <a:p>
            <a:pPr algn="r">
              <a:buNone/>
            </a:pPr>
            <a:r>
              <a:rPr lang="ru-RU" dirty="0" err="1" smtClean="0"/>
              <a:t>ВикипедиЯ</a:t>
            </a:r>
            <a:endParaRPr lang="ru-RU" dirty="0" smtClean="0"/>
          </a:p>
          <a:p>
            <a:pPr algn="r">
              <a:buNone/>
            </a:pPr>
            <a:r>
              <a:rPr lang="ru-RU" sz="1800" b="1" i="1" dirty="0" smtClean="0"/>
              <a:t>Свободная энциклопедия</a:t>
            </a:r>
          </a:p>
          <a:p>
            <a:pPr algn="r">
              <a:buNone/>
            </a:pP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2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4654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БЕРЕГИТЕ СВОЁ ЗДОРОВЬЕ СМОЛОДУ!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86776" y="6215082"/>
            <a:ext cx="726256" cy="557987"/>
          </a:xfrm>
        </p:spPr>
        <p:txBody>
          <a:bodyPr/>
          <a:lstStyle/>
          <a:p>
            <a:fld id="{725C68B6-61C2-468F-89AB-4B9F7531AA68}" type="slidenum">
              <a:rPr lang="ru-RU" sz="2400" smtClean="0"/>
              <a:pPr/>
              <a:t>20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5643602" cy="4357718"/>
          </a:xfrm>
        </p:spPr>
        <p:txBody>
          <a:bodyPr>
            <a:normAutofit/>
          </a:bodyPr>
          <a:lstStyle/>
          <a:p>
            <a:r>
              <a:rPr lang="ru-RU" dirty="0" smtClean="0"/>
              <a:t>Вступил в действие с января 2018 года. Он гласит о том, что на территории РФ запрещена продажа и распространение энергетических напитков лицам, возраст которых не достиг 18 лет.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Закон о продаже энергетических напитков в РФ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6621e95551fa0ef69fdc3509d4b66db9-300x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3643314"/>
            <a:ext cx="3571900" cy="238126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3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lodezhnyj-alkogoliz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3255264" cy="2441448"/>
          </a:xfrm>
        </p:spPr>
      </p:pic>
      <p:pic>
        <p:nvPicPr>
          <p:cNvPr id="5" name="Рисунок 4" descr="TerrenceRoss_Raptors_2014_USA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071810"/>
            <a:ext cx="5405448" cy="35157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1934" y="714356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Швеции 3 человека умерли на дискотеке после выпитой смеси энергетика с алкоголем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071810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Баскетболист из Ирландии Росс </a:t>
            </a:r>
            <a:r>
              <a:rPr lang="ru-RU" sz="2400" dirty="0" err="1" smtClean="0"/>
              <a:t>Куни</a:t>
            </a:r>
            <a:r>
              <a:rPr lang="ru-RU" sz="2400" dirty="0" smtClean="0"/>
              <a:t> умер прямо на площадке, выпив три банки энергетического напитка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4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Изучить различные источники информации о происхождении, составе и влиянии на организм;</a:t>
            </a:r>
          </a:p>
          <a:p>
            <a:pPr lvl="0"/>
            <a:r>
              <a:rPr lang="ru-RU" dirty="0" smtClean="0"/>
              <a:t>Провести анкетирование учащихся 7-11 классов с целью изучения отношения подростков к энергетикам;</a:t>
            </a:r>
          </a:p>
          <a:p>
            <a:pPr lvl="0"/>
            <a:r>
              <a:rPr lang="ru-RU" dirty="0" smtClean="0"/>
              <a:t>Провести эксперимент по влиянию энергетических напитков на ткани животного происхождения и как следствие на организм подростка.</a:t>
            </a:r>
          </a:p>
          <a:p>
            <a:pPr lvl="0"/>
            <a:r>
              <a:rPr lang="ru-RU" dirty="0" smtClean="0"/>
              <a:t>Донести полученную информацию о влиянии  энергетиков до учащихся нашей школы.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5827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Цель</a:t>
            </a:r>
            <a:r>
              <a:rPr lang="ru-RU" sz="3200" dirty="0" smtClean="0">
                <a:solidFill>
                  <a:schemeClr val="tx1"/>
                </a:solidFill>
              </a:rPr>
              <a:t>: выявить пользу и вред энергетических напитков, и их влияние на организм подростков</a:t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5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/>
          <a:lstStyle/>
          <a:p>
            <a:r>
              <a:rPr lang="ru-RU" b="1" dirty="0" smtClean="0"/>
              <a:t>Гипотеза: </a:t>
            </a:r>
            <a:r>
              <a:rPr lang="ru-RU" dirty="0" smtClean="0"/>
              <a:t>пользы энергетические напитки приносят мало, в большей степени - негативно влияют на организм подростка.</a:t>
            </a:r>
          </a:p>
          <a:p>
            <a:endParaRPr lang="ru-RU" dirty="0"/>
          </a:p>
        </p:txBody>
      </p:sp>
      <p:pic>
        <p:nvPicPr>
          <p:cNvPr id="5" name="Рисунок 4" descr="alkogol-i-podrost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214554"/>
            <a:ext cx="6143668" cy="3071834"/>
          </a:xfrm>
          <a:prstGeom prst="rect">
            <a:avLst/>
          </a:prstGeom>
        </p:spPr>
      </p:pic>
      <p:pic>
        <p:nvPicPr>
          <p:cNvPr id="4" name="Рисунок 3" descr="energy_napit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5353806"/>
            <a:ext cx="3214678" cy="150419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6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Объект исследования</a:t>
            </a:r>
            <a:r>
              <a:rPr lang="ru-RU" dirty="0" smtClean="0"/>
              <a:t> - энергетические напитки.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Предмет исследования</a:t>
            </a:r>
            <a:r>
              <a:rPr lang="ru-RU" dirty="0" smtClean="0"/>
              <a:t> – действие энергетиков на животные ткани.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Используемые методы</a:t>
            </a:r>
            <a:r>
              <a:rPr lang="ru-RU" dirty="0" smtClean="0"/>
              <a:t>: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 теоретический анализ;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 анкетирование;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количественная обработка результатов;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эксперимент;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метод обобщения.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7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14290"/>
            <a:ext cx="6357982" cy="6429420"/>
          </a:xfrm>
        </p:spPr>
        <p:txBody>
          <a:bodyPr>
            <a:normAutofit/>
          </a:bodyPr>
          <a:lstStyle/>
          <a:p>
            <a:r>
              <a:rPr lang="ru-RU" dirty="0" smtClean="0"/>
              <a:t>Продаются энергетические напитки в 160 государствах;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Франция, Дания, Норвегия – энергетики продают только в аптеках;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Россия – ограничения на использование;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Германия – запрет на производство и продажу.</a:t>
            </a:r>
            <a:endParaRPr lang="ru-RU" dirty="0"/>
          </a:p>
        </p:txBody>
      </p:sp>
      <p:pic>
        <p:nvPicPr>
          <p:cNvPr id="7" name="Рисунок 6" descr="17249_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714356"/>
            <a:ext cx="3000396" cy="44949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8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Плюсы и минусы употребления энергетиков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«+»</a:t>
            </a:r>
            <a:endParaRPr lang="ru-RU" sz="32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«-»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Возникает кофеиновая зависимость (кофеина в 5 раз больше нормы);</a:t>
            </a:r>
          </a:p>
          <a:p>
            <a:r>
              <a:rPr lang="ru-RU" dirty="0" smtClean="0"/>
              <a:t>Повышение артериального давления, истощение нервной системы;</a:t>
            </a:r>
          </a:p>
          <a:p>
            <a:r>
              <a:rPr lang="ru-RU" dirty="0" smtClean="0"/>
              <a:t>Энергетики с алкоголем более опасны, чем обычные;</a:t>
            </a:r>
          </a:p>
          <a:p>
            <a:r>
              <a:rPr lang="ru-RU" dirty="0" smtClean="0"/>
              <a:t>Обезвоживание организма;</a:t>
            </a:r>
          </a:p>
          <a:p>
            <a:r>
              <a:rPr lang="ru-RU" dirty="0" smtClean="0"/>
              <a:t>Увеличение массы тела;</a:t>
            </a:r>
          </a:p>
          <a:p>
            <a:r>
              <a:rPr lang="ru-RU" dirty="0" smtClean="0"/>
              <a:t>Вред красителей, консервантов, регуляторов кислотности с различными индексами Е;</a:t>
            </a:r>
          </a:p>
          <a:p>
            <a:r>
              <a:rPr lang="ru-RU" dirty="0" smtClean="0"/>
              <a:t>Приобретение целого букета болезней.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Энергетические напитки отлично поднимают настроение и стимулируют умственную деятельность (сомнительно);</a:t>
            </a:r>
          </a:p>
          <a:p>
            <a:endParaRPr lang="ru-RU" dirty="0" smtClean="0"/>
          </a:p>
          <a:p>
            <a:r>
              <a:rPr lang="ru-RU" dirty="0" smtClean="0"/>
              <a:t>Каждый может найти энергетические напитки по своим потребностям;</a:t>
            </a:r>
          </a:p>
          <a:p>
            <a:endParaRPr lang="ru-RU" dirty="0" smtClean="0"/>
          </a:p>
          <a:p>
            <a:r>
              <a:rPr lang="ru-RU" dirty="0" smtClean="0"/>
              <a:t>Энергетические напитки разделяются на две группы: одни содержат больше кофеина, другие содержат витамины и углеводы.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/>
              <a:pPr/>
              <a:t>9</a:t>
            </a:fld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357</TotalTime>
  <Words>751</Words>
  <Application>Microsoft Office PowerPoint</Application>
  <PresentationFormat>Экран (4:3)</PresentationFormat>
  <Paragraphs>141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Исследовательская работа «Энергетики – польза или вред?»</vt:lpstr>
      <vt:lpstr>Слайд 2</vt:lpstr>
      <vt:lpstr>Закон о продаже энергетических напитков в РФ</vt:lpstr>
      <vt:lpstr>Слайд 4</vt:lpstr>
      <vt:lpstr>Цель: выявить пользу и вред энергетических напитков, и их влияние на организм подростков </vt:lpstr>
      <vt:lpstr>Слайд 6</vt:lpstr>
      <vt:lpstr>Слайд 7</vt:lpstr>
      <vt:lpstr>Слайд 8</vt:lpstr>
      <vt:lpstr>Плюсы и минусы употребления энергетиков</vt:lpstr>
      <vt:lpstr>Исследование уровня знаний школьников об энергетических напитках </vt:lpstr>
      <vt:lpstr>Эксперимент «Влияние энергетических напитков на животные ткани, и как следствие – на организм»</vt:lpstr>
      <vt:lpstr>Эксперимент «Влияние энергетических напитков на животные ткани, и как следствие – на организм»</vt:lpstr>
      <vt:lpstr>Эксперимент «Влияние энергетических напитков на животные ткани, и как следствие – на организм»</vt:lpstr>
      <vt:lpstr>Эксперимент «Влияние энергетических напитков на животные ткани, и как следствие – на организм»</vt:lpstr>
      <vt:lpstr>Слайд 15</vt:lpstr>
      <vt:lpstr>Вывод по результату эксперимента:</vt:lpstr>
      <vt:lpstr>Представление итогов работы одноклассникам</vt:lpstr>
      <vt:lpstr>Пить или не пить энергетический напиток?</vt:lpstr>
      <vt:lpstr>Источники информации</vt:lpstr>
      <vt:lpstr>СПАСИБО ЗА ВНИМАНИЕ!   БЕРЕГИТЕ СВОЁ ЗДОРОВЬЕ СМОЛОДУ!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«Энергетики – польза или вред»</dc:title>
  <dc:creator>1</dc:creator>
  <cp:lastModifiedBy>Наталья</cp:lastModifiedBy>
  <cp:revision>36</cp:revision>
  <dcterms:created xsi:type="dcterms:W3CDTF">2020-03-09T08:10:09Z</dcterms:created>
  <dcterms:modified xsi:type="dcterms:W3CDTF">2021-03-17T12:14:09Z</dcterms:modified>
</cp:coreProperties>
</file>